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5" r:id="rId4"/>
    <p:sldId id="277" r:id="rId5"/>
    <p:sldId id="278" r:id="rId6"/>
    <p:sldId id="279" r:id="rId7"/>
    <p:sldId id="280" r:id="rId8"/>
    <p:sldId id="281" r:id="rId9"/>
    <p:sldId id="282" r:id="rId10"/>
    <p:sldId id="266" r:id="rId11"/>
    <p:sldId id="267" r:id="rId12"/>
    <p:sldId id="284" r:id="rId13"/>
    <p:sldId id="269" r:id="rId14"/>
    <p:sldId id="271" r:id="rId15"/>
    <p:sldId id="270" r:id="rId16"/>
    <p:sldId id="283" r:id="rId17"/>
    <p:sldId id="268" r:id="rId18"/>
    <p:sldId id="262" r:id="rId19"/>
    <p:sldId id="258" r:id="rId20"/>
    <p:sldId id="260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7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F4C6-1D53-4B8B-9A02-EAABFA372C4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A99C5-A05E-4C01-ABD6-8D865C06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3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2019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99C5-A05E-4C01-ABD6-8D865C06D8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4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99C5-A05E-4C01-ABD6-8D865C06D8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N=27,715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99C5-A05E-4C01-ABD6-8D865C06D8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8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15A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ED4F-B416-414A-B524-3734CE4396B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7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3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7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42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7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6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6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3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88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975927"/>
            <a:ext cx="9144000" cy="882073"/>
          </a:xfrm>
          <a:prstGeom prst="rect">
            <a:avLst/>
          </a:prstGeom>
          <a:solidFill>
            <a:srgbClr val="01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49553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582" y="6113125"/>
            <a:ext cx="1873093" cy="681303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38198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12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819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7ED4F-B416-414A-B524-3734CE4396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  <p:sldLayoutId id="2147483668" r:id="rId9"/>
    <p:sldLayoutId id="2147483669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echocolorado.org/Series/Registration/203" TargetMode="External"/><Relationship Id="rId2" Type="http://schemas.openxmlformats.org/officeDocument/2006/relationships/hyperlink" Target="https://www.lgbtqiahealtheducati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cvent.com/event/76c87c9d-51d1-41d5-8ccb-e1e69dc80a42/summary" TargetMode="External"/><Relationship Id="rId4" Type="http://schemas.openxmlformats.org/officeDocument/2006/relationships/hyperlink" Target="https://www.wpath.org/27th-Symposium-Inf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gleason@kumc.edu" TargetMode="External"/><Relationship Id="rId2" Type="http://schemas.openxmlformats.org/officeDocument/2006/relationships/hyperlink" Target="mailto:Tori.Gleason@lmh.or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illiamsinstitute.law.ucla.edu/wp-content/uploads/LGBT-ND-Protections-Update-Apr-2020.pdf" TargetMode="External"/><Relationship Id="rId2" Type="http://schemas.openxmlformats.org/officeDocument/2006/relationships/hyperlink" Target="https://williamsinstitute.law.ucla.edu/visualization/lgbt-stats/?topic=LGBT&amp;area=20#densit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nsequality.org/sites/default/files/docs/resources/NTDS_Report.pdf" TargetMode="External"/><Relationship Id="rId4" Type="http://schemas.openxmlformats.org/officeDocument/2006/relationships/hyperlink" Target="https://data.census.gov/cedsci/table?q=dp03&amp;tid=ACSDP1Y2018.DP0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lliamsinstitute.law.ucla.edu/wp-content/uploads/LGBT-ND-Protections-Update-Apr-2020.pdf" TargetMode="External"/><Relationship Id="rId2" Type="http://schemas.openxmlformats.org/officeDocument/2006/relationships/hyperlink" Target="https://williamsinstitute.law.ucla.edu/visualization/lgbt-stats/?topic=LGBT&amp;area=20#dens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ensus.gov/cedsci/table?q=dp03&amp;tid=ACSDP1Y2018.DP0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Caring for your LGBTQ+ Population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Tori M. Gleason, DC</a:t>
            </a:r>
            <a:endParaRPr lang="en-US" dirty="0" smtClean="0"/>
          </a:p>
          <a:p>
            <a:r>
              <a:rPr lang="en-US" dirty="0" smtClean="0"/>
              <a:t>27 July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0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Comfortable are Primary Care Providers?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00" dirty="0"/>
              <a:t>140 respondents​</a:t>
            </a:r>
          </a:p>
          <a:p>
            <a:pPr marL="0" indent="0" fontAlgn="base">
              <a:buNone/>
            </a:pPr>
            <a:r>
              <a:rPr lang="en-US" sz="1600" dirty="0"/>
              <a:t>Mean age 39.7​</a:t>
            </a:r>
          </a:p>
          <a:p>
            <a:pPr marL="0" indent="0" fontAlgn="base">
              <a:buNone/>
            </a:pPr>
            <a:r>
              <a:rPr lang="en-US" sz="1600" dirty="0"/>
              <a:t>52% resident physicians​</a:t>
            </a:r>
          </a:p>
          <a:p>
            <a:pPr marL="0" indent="0" fontAlgn="base">
              <a:buNone/>
            </a:pPr>
            <a:r>
              <a:rPr lang="en-US" sz="1600" b="1" dirty="0"/>
              <a:t>75% “ever met a transgender person”</a:t>
            </a:r>
            <a:r>
              <a:rPr lang="en-US" sz="1600" dirty="0"/>
              <a:t>​ </a:t>
            </a:r>
            <a:endParaRPr lang="en-US" sz="1600" dirty="0" smtClean="0"/>
          </a:p>
          <a:p>
            <a:pPr marL="0" indent="0" fontAlgn="base">
              <a:buNone/>
            </a:pPr>
            <a:r>
              <a:rPr lang="en-US" sz="1600" b="1" dirty="0" smtClean="0"/>
              <a:t>53</a:t>
            </a:r>
            <a:r>
              <a:rPr lang="en-US" sz="1600" b="1" dirty="0"/>
              <a:t>% “treated a transgender patient in the last 5 years”</a:t>
            </a:r>
            <a:r>
              <a:rPr lang="en-US" sz="1600" dirty="0"/>
              <a:t>​ </a:t>
            </a:r>
            <a:endParaRPr lang="en-US" sz="1600" dirty="0" smtClean="0"/>
          </a:p>
          <a:p>
            <a:pPr marL="0" indent="0" fontAlgn="base">
              <a:buNone/>
            </a:pPr>
            <a:r>
              <a:rPr lang="en-US" sz="1600" dirty="0" smtClean="0"/>
              <a:t>Empathy </a:t>
            </a:r>
            <a:r>
              <a:rPr lang="en-US" sz="1600" dirty="0"/>
              <a:t>scale (1-7) mean 5.4 Transphobia scale (1-7) mean 3.2​</a:t>
            </a:r>
          </a:p>
          <a:p>
            <a:pPr marL="0" indent="0" fontAlgn="base">
              <a:buNone/>
            </a:pPr>
            <a:r>
              <a:rPr lang="en-US" sz="1600" dirty="0"/>
              <a:t>Adjusted odds of being willing to provide routine care decreased with age (adjusted odds ratio [</a:t>
            </a:r>
            <a:r>
              <a:rPr lang="en-US" sz="1600" dirty="0" err="1"/>
              <a:t>aOR</a:t>
            </a:r>
            <a:r>
              <a:rPr lang="en-US" sz="1600" dirty="0"/>
              <a:t>] = 0.89, P =.019) ​</a:t>
            </a:r>
          </a:p>
          <a:p>
            <a:pPr marL="0" indent="0">
              <a:buNone/>
            </a:pPr>
            <a:r>
              <a:rPr lang="en-US" sz="1600" dirty="0"/>
              <a:t>Odds of being </a:t>
            </a:r>
            <a:r>
              <a:rPr lang="en-US" sz="1600" b="1" dirty="0"/>
              <a:t>willing to provide Pap tests were higher for </a:t>
            </a:r>
            <a:r>
              <a:rPr lang="en-US" sz="1600" b="1" dirty="0" smtClean="0"/>
              <a:t>family physicians</a:t>
            </a:r>
            <a:r>
              <a:rPr lang="en-US" sz="1600" b="1" dirty="0"/>
              <a:t> than internists and those who had met a transgender and lower among those with higher transphobia scores.​ Medical education should address professional and personal factors related to caring for the transgender population to increase access.​ 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187670" y="5603278"/>
            <a:ext cx="2662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Shires et al Annals of Family Medicine 2018</a:t>
            </a:r>
            <a:r>
              <a:rPr lang="en-US" sz="1100" dirty="0" smtClean="0"/>
              <a:t>​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045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Comfortable are Endocrinologists taking care of patients that are trans?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sz="1900" dirty="0"/>
              <a:t>Survey of endocrinologists: (80 AACE attendees)​</a:t>
            </a:r>
          </a:p>
          <a:p>
            <a:pPr marL="0" indent="0" fontAlgn="base">
              <a:buNone/>
            </a:pPr>
            <a:r>
              <a:rPr lang="en-US" sz="1900" dirty="0"/>
              <a:t>19-item paper survey was administered to 80 conference attendees​ 11% rated themselves as competent in transgender care​ 5% answered questions correctly  </a:t>
            </a:r>
          </a:p>
          <a:p>
            <a:pPr marL="0" indent="0" fontAlgn="base">
              <a:buNone/>
            </a:pPr>
            <a:r>
              <a:rPr lang="en-US" sz="1900" dirty="0"/>
              <a:t>197 fellows </a:t>
            </a:r>
            <a:r>
              <a:rPr lang="en-US" sz="1900" dirty="0" smtClean="0"/>
              <a:t>​</a:t>
            </a:r>
            <a:endParaRPr lang="en-US" sz="1900" dirty="0"/>
          </a:p>
          <a:p>
            <a:pPr marL="0" indent="0" fontAlgn="base">
              <a:buNone/>
            </a:pPr>
            <a:r>
              <a:rPr lang="en-US" sz="1900" dirty="0"/>
              <a:t>95.9% said training in transgender health is important​ 58.9% reported inclusion of dedicated transgender content in their training programs. ​ Those with education were more likely to be confident in treating patients with hormone therapy (P&lt;0.001 and p&lt;0.0001, respectively) ​  </a:t>
            </a:r>
          </a:p>
          <a:p>
            <a:pPr marL="0" indent="0" fontAlgn="base">
              <a:buNone/>
            </a:pPr>
            <a:r>
              <a:rPr lang="en-US" sz="1900" dirty="0"/>
              <a:t>Fellows wanted:​</a:t>
            </a:r>
          </a:p>
          <a:p>
            <a:pPr marL="0" lvl="0" indent="0" fontAlgn="base">
              <a:buNone/>
            </a:pPr>
            <a:r>
              <a:rPr lang="en-US" sz="1900" dirty="0"/>
              <a:t>lectures from visiting professors (70.3%)​</a:t>
            </a:r>
          </a:p>
          <a:p>
            <a:pPr marL="0" lvl="0" indent="0" fontAlgn="base">
              <a:buNone/>
            </a:pPr>
            <a:r>
              <a:rPr lang="en-US" sz="1900" dirty="0"/>
              <a:t>Participation in elective rotations (62.1%)​</a:t>
            </a:r>
          </a:p>
          <a:p>
            <a:pPr marL="0" lvl="0" indent="0" fontAlgn="base">
              <a:buNone/>
            </a:pPr>
            <a:r>
              <a:rPr lang="en-US" sz="1900" dirty="0"/>
              <a:t>Online training modules (57.9%)​</a:t>
            </a:r>
          </a:p>
          <a:p>
            <a:pPr marL="0" lvl="0" indent="0" fontAlgn="base">
              <a:buNone/>
            </a:pPr>
            <a:r>
              <a:rPr lang="en-US" sz="1900" dirty="0"/>
              <a:t>Attendance at meetings with transgender topics (57.4%)​</a:t>
            </a:r>
          </a:p>
          <a:p>
            <a:pPr marL="0" lvl="0" indent="0" fontAlgn="base">
              <a:buNone/>
            </a:pPr>
            <a:r>
              <a:rPr lang="en-US" sz="1900" b="1" dirty="0"/>
              <a:t>CONCLUSION OF STUDY: Transgender health education of U.S. endocrinology fellows is suboptimal. Participation in a case-based session significantly increased the comfort level of endocrinology fellows in key areas of transgender health​</a:t>
            </a:r>
          </a:p>
          <a:p>
            <a:endParaRPr lang="en-US" sz="1800" dirty="0"/>
          </a:p>
        </p:txBody>
      </p:sp>
      <p:sp>
        <p:nvSpPr>
          <p:cNvPr id="4" name="AutoShape 2" descr="https://usc-powerpoint.officeapps.live.com/pods/GetClipboardImage.ashx?Id=bb3f91aa-9f93-45f8-b7a4-2d3de6698c33&amp;DC=PUS6&amp;pkey=356b4ac3-0051-43b5-9f07-cabfadf44012&amp;wdwaccluster=PUS6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650" y="1825626"/>
            <a:ext cx="7886700" cy="979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8650" y="2886905"/>
            <a:ext cx="7886700" cy="750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650" y="3718801"/>
            <a:ext cx="7886700" cy="2070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8845" y="1437571"/>
            <a:ext cx="2531462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/>
              <a:t>Irwig</a:t>
            </a:r>
            <a:r>
              <a:rPr lang="en-US" sz="1050" dirty="0"/>
              <a:t> Endocrine Practice 2016​</a:t>
            </a:r>
          </a:p>
          <a:p>
            <a:r>
              <a:rPr lang="en-US" sz="1050" dirty="0" err="1"/>
              <a:t>Davidge</a:t>
            </a:r>
            <a:r>
              <a:rPr lang="en-US" sz="1050" dirty="0"/>
              <a:t>-Pitts et al Endocrine Practice 2018</a:t>
            </a:r>
            <a:r>
              <a:rPr lang="en-US" sz="1200" dirty="0" smtClean="0"/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Patients going to get angry about your SO/GI </a:t>
            </a:r>
            <a:r>
              <a:rPr lang="en-US" dirty="0" err="1" smtClean="0"/>
              <a:t>hx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800" dirty="0"/>
              <a:t>A study of 301 randomly selected patients from four racially and geographically diverse U.S. health centers found high acceptability by patients of routine SO/GI data collection: most expressed believing the questions are important and reported they would answer these again in the future (Cahill, et al., 2014</a:t>
            </a:r>
            <a:r>
              <a:rPr lang="en-US" sz="1800" dirty="0" smtClean="0"/>
              <a:t>).</a:t>
            </a:r>
          </a:p>
          <a:p>
            <a:pPr fontAlgn="base"/>
            <a:endParaRPr lang="en-US" sz="1800" dirty="0" smtClean="0"/>
          </a:p>
          <a:p>
            <a:pPr fontAlgn="base"/>
            <a:r>
              <a:rPr lang="en-US" sz="1800" dirty="0" smtClean="0"/>
              <a:t>78</a:t>
            </a:r>
            <a:r>
              <a:rPr lang="en-US" sz="1800" dirty="0"/>
              <a:t>% of clinicians nationally believe patients would refuse to provide sexual orientation, however only 10% of patients say they would refuse to provide sexual orientation (</a:t>
            </a:r>
            <a:r>
              <a:rPr lang="en-US" sz="1800" dirty="0" err="1" smtClean="0"/>
              <a:t>Haider</a:t>
            </a:r>
            <a:r>
              <a:rPr lang="en-US" sz="1800" dirty="0" smtClean="0"/>
              <a:t>, et </a:t>
            </a:r>
            <a:r>
              <a:rPr lang="en-US" sz="1800" dirty="0"/>
              <a:t>al., 2017</a:t>
            </a:r>
            <a:r>
              <a:rPr lang="en-US" sz="1800" dirty="0" smtClean="0"/>
              <a:t>).</a:t>
            </a:r>
          </a:p>
          <a:p>
            <a:pPr fontAlgn="base"/>
            <a:endParaRPr lang="en-US" sz="1800" dirty="0" smtClean="0"/>
          </a:p>
          <a:p>
            <a:pPr fontAlgn="base"/>
            <a:r>
              <a:rPr lang="en-US" sz="1800" dirty="0" smtClean="0"/>
              <a:t>No </a:t>
            </a:r>
            <a:r>
              <a:rPr lang="en-US" sz="1800" dirty="0"/>
              <a:t>difference in patient attitudes toward registration forms that include SOGI questions vs. forms that do not; only 3% of patients reported being distressed, upset or offended by SOGI questions (</a:t>
            </a:r>
            <a:r>
              <a:rPr lang="en-US" sz="1800" dirty="0" err="1" smtClean="0"/>
              <a:t>Rullo</a:t>
            </a:r>
            <a:r>
              <a:rPr lang="en-US" sz="1800" dirty="0" smtClean="0"/>
              <a:t>, et </a:t>
            </a:r>
            <a:r>
              <a:rPr lang="en-US" sz="1800" dirty="0"/>
              <a:t>al., 2018)</a:t>
            </a: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39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 for Health Care Providers on LGBTQ+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800" b="1" dirty="0"/>
              <a:t>Goal 1: </a:t>
            </a:r>
            <a:r>
              <a:rPr lang="en-US" sz="1800" dirty="0"/>
              <a:t>Health providers understand the unique experiences faced by LGBTQ individuals and the community as a whole; </a:t>
            </a:r>
            <a:r>
              <a:rPr lang="en-US" sz="1800" b="1" dirty="0"/>
              <a:t>patients should not have to educate their providers</a:t>
            </a:r>
            <a:r>
              <a:rPr lang="en-US" sz="1800" dirty="0"/>
              <a:t>.​</a:t>
            </a:r>
          </a:p>
          <a:p>
            <a:pPr fontAlgn="base"/>
            <a:r>
              <a:rPr lang="en-US" sz="1600" dirty="0"/>
              <a:t>Providers seek out and complete </a:t>
            </a:r>
            <a:r>
              <a:rPr lang="en-US" sz="1600" b="1" dirty="0"/>
              <a:t>continuing education and training </a:t>
            </a:r>
            <a:r>
              <a:rPr lang="en-US" sz="1600" dirty="0"/>
              <a:t>regarding the specific experiences and disparities that exist within the LGBTQ community.​</a:t>
            </a:r>
          </a:p>
          <a:p>
            <a:pPr fontAlgn="base"/>
            <a:r>
              <a:rPr lang="en-US" sz="1600" dirty="0"/>
              <a:t>Providers </a:t>
            </a:r>
            <a:r>
              <a:rPr lang="en-US" sz="1600" b="1" dirty="0"/>
              <a:t>partner</a:t>
            </a:r>
            <a:r>
              <a:rPr lang="en-US" sz="1600" dirty="0"/>
              <a:t> with the </a:t>
            </a:r>
            <a:r>
              <a:rPr lang="en-US" sz="1600" b="1" dirty="0"/>
              <a:t>LGBTQ community </a:t>
            </a:r>
            <a:r>
              <a:rPr lang="en-US" sz="1600" dirty="0"/>
              <a:t>to continually </a:t>
            </a:r>
            <a:r>
              <a:rPr lang="en-US" sz="1600" b="1" dirty="0"/>
              <a:t>assess needs, uncover gaps in service, and identify areas for improvement</a:t>
            </a:r>
            <a:r>
              <a:rPr lang="en-US" sz="1600" dirty="0"/>
              <a:t>.​</a:t>
            </a:r>
          </a:p>
          <a:p>
            <a:pPr fontAlgn="base"/>
            <a:r>
              <a:rPr lang="en-US" sz="1600" dirty="0"/>
              <a:t>Providers complete </a:t>
            </a:r>
            <a:r>
              <a:rPr lang="en-US" sz="1600" b="1" dirty="0"/>
              <a:t>implicit bias training </a:t>
            </a:r>
            <a:r>
              <a:rPr lang="en-US" sz="1600" dirty="0"/>
              <a:t>and use consistent </a:t>
            </a:r>
            <a:r>
              <a:rPr lang="en-US" sz="1600" b="1" dirty="0"/>
              <a:t>self-reflection techniques </a:t>
            </a:r>
            <a:r>
              <a:rPr lang="en-US" sz="1600" dirty="0"/>
              <a:t>to understand </a:t>
            </a:r>
            <a:r>
              <a:rPr lang="en-US" sz="1600" b="1" dirty="0"/>
              <a:t>how bias impacts patient care</a:t>
            </a:r>
            <a:r>
              <a:rPr lang="en-US" sz="1600" dirty="0"/>
              <a:t>.​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 for Health Care Providers on LGBTQ+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sz="3300" b="1" dirty="0"/>
              <a:t>Goal 2: </a:t>
            </a:r>
            <a:r>
              <a:rPr lang="en-US" sz="3300" dirty="0"/>
              <a:t>Health care professionals and staff provide </a:t>
            </a:r>
            <a:r>
              <a:rPr lang="en-US" sz="3300" b="1" dirty="0"/>
              <a:t>culturally-responsive and clinically-competent care </a:t>
            </a:r>
            <a:r>
              <a:rPr lang="en-US" sz="3300" dirty="0"/>
              <a:t>that meets the needs of LGBTQ patients.​</a:t>
            </a:r>
          </a:p>
          <a:p>
            <a:pPr fontAlgn="base"/>
            <a:r>
              <a:rPr lang="en-US" sz="2900" dirty="0"/>
              <a:t>Providers </a:t>
            </a:r>
            <a:r>
              <a:rPr lang="en-US" sz="2900" b="1" dirty="0"/>
              <a:t>create an inclusive and explicitly welcoming environment </a:t>
            </a:r>
            <a:r>
              <a:rPr lang="en-US" sz="2900" dirty="0"/>
              <a:t>for LGBTQ patients and their families, including </a:t>
            </a:r>
            <a:r>
              <a:rPr lang="en-US" sz="2900" b="1" dirty="0"/>
              <a:t>comprehensive training of all staff</a:t>
            </a:r>
            <a:r>
              <a:rPr lang="en-US" sz="2900" dirty="0"/>
              <a:t>. ​</a:t>
            </a:r>
          </a:p>
          <a:p>
            <a:pPr fontAlgn="base"/>
            <a:r>
              <a:rPr lang="en-US" sz="2900" dirty="0"/>
              <a:t>Providers seek out and </a:t>
            </a:r>
            <a:r>
              <a:rPr lang="en-US" sz="2900" b="1" dirty="0"/>
              <a:t>participate</a:t>
            </a:r>
            <a:r>
              <a:rPr lang="en-US" sz="2900" dirty="0"/>
              <a:t> in LGBTQ-inclusive networks, as well as communicate their availability to the LGBTQ community.​</a:t>
            </a:r>
          </a:p>
          <a:p>
            <a:pPr fontAlgn="base"/>
            <a:r>
              <a:rPr lang="en-US" sz="2900" dirty="0"/>
              <a:t>Providers </a:t>
            </a:r>
            <a:r>
              <a:rPr lang="en-US" sz="2900" b="1" dirty="0"/>
              <a:t>educate all patients </a:t>
            </a:r>
            <a:r>
              <a:rPr lang="en-US" sz="2900" dirty="0"/>
              <a:t>on the importance of their </a:t>
            </a:r>
            <a:r>
              <a:rPr lang="en-US" sz="2900" b="1" dirty="0"/>
              <a:t>sexual orientation and gender identity to their overall health</a:t>
            </a:r>
            <a:r>
              <a:rPr lang="en-US" sz="2900" dirty="0"/>
              <a:t>.​</a:t>
            </a:r>
          </a:p>
          <a:p>
            <a:pPr fontAlgn="base"/>
            <a:r>
              <a:rPr lang="en-US" sz="2900" dirty="0"/>
              <a:t>Providers use </a:t>
            </a:r>
            <a:r>
              <a:rPr lang="en-US" sz="2900" b="1" dirty="0"/>
              <a:t>inclusive language </a:t>
            </a:r>
            <a:r>
              <a:rPr lang="en-US" sz="2900" dirty="0"/>
              <a:t>(e.g. gender inclusive terms and gender pronouns), ask about sexual orientation, gender identity, sex assigned at birth, relationship status, and family structure, and conduct appropriate anatomical screens based on such information. ​</a:t>
            </a:r>
          </a:p>
          <a:p>
            <a:pPr fontAlgn="base"/>
            <a:r>
              <a:rPr lang="en-US" sz="2900" dirty="0"/>
              <a:t>Providers modify </a:t>
            </a:r>
            <a:r>
              <a:rPr lang="en-US" sz="2900" b="1" dirty="0"/>
              <a:t>enrollment and data collection forms </a:t>
            </a:r>
            <a:r>
              <a:rPr lang="en-US" sz="2900" dirty="0"/>
              <a:t>to include s</a:t>
            </a:r>
            <a:r>
              <a:rPr lang="en-US" sz="2900" b="1" dirty="0"/>
              <a:t>exual orientation, gender identity, gender pronouns, sex assigned at birth, and relationship status</a:t>
            </a:r>
            <a:r>
              <a:rPr lang="en-US" sz="2900" dirty="0"/>
              <a:t>, inclusive of the LGBTQ patients and family units, and </a:t>
            </a:r>
            <a:r>
              <a:rPr lang="en-US" sz="2900" b="1" dirty="0"/>
              <a:t>ensure all staff are trained on such methods</a:t>
            </a:r>
            <a:r>
              <a:rPr lang="en-US" sz="2900" dirty="0"/>
              <a:t>. ​</a:t>
            </a:r>
          </a:p>
          <a:p>
            <a:pPr fontAlgn="base"/>
            <a:r>
              <a:rPr lang="en-US" sz="2900" dirty="0"/>
              <a:t>Providers ensure </a:t>
            </a:r>
            <a:r>
              <a:rPr lang="en-US" sz="2900" b="1" dirty="0"/>
              <a:t>organizational non-discrimination policies </a:t>
            </a:r>
            <a:r>
              <a:rPr lang="en-US" sz="2900" dirty="0"/>
              <a:t>include </a:t>
            </a:r>
            <a:r>
              <a:rPr lang="en-US" sz="2900" b="1" dirty="0"/>
              <a:t>sexual orientation, gender identity, and expression.</a:t>
            </a:r>
            <a:endParaRPr lang="en-US" sz="2900" dirty="0"/>
          </a:p>
          <a:p>
            <a:pPr fontAlgn="base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 for Health Care </a:t>
            </a:r>
            <a:r>
              <a:rPr lang="en-US" b="1" dirty="0" smtClean="0"/>
              <a:t>Providers on LGBTQ+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800" b="1" dirty="0"/>
              <a:t>Goal 3: </a:t>
            </a:r>
            <a:r>
              <a:rPr lang="en-US" sz="1800" dirty="0"/>
              <a:t>Educate and advocate on all levels within policy and health systems in order to improve LGBTQ health outcomes. ​</a:t>
            </a:r>
          </a:p>
          <a:p>
            <a:pPr fontAlgn="base"/>
            <a:r>
              <a:rPr lang="en-US" sz="1600" dirty="0"/>
              <a:t>Providers </a:t>
            </a:r>
            <a:r>
              <a:rPr lang="en-US" sz="1600" b="1" dirty="0"/>
              <a:t>advocate</a:t>
            </a:r>
            <a:r>
              <a:rPr lang="en-US" sz="1600" dirty="0"/>
              <a:t> on behalf of patients accessing LGBTQ-specific care </a:t>
            </a:r>
            <a:r>
              <a:rPr lang="en-US" sz="1600" dirty="0" smtClean="0"/>
              <a:t>-</a:t>
            </a:r>
            <a:r>
              <a:rPr lang="en-US" sz="1600" b="1" dirty="0" smtClean="0"/>
              <a:t>including </a:t>
            </a:r>
            <a:r>
              <a:rPr lang="en-US" sz="1600" b="1" dirty="0"/>
              <a:t>gender-affirming care</a:t>
            </a:r>
            <a:r>
              <a:rPr lang="en-US" sz="1600" dirty="0"/>
              <a:t> - which includes, but is not limited to, </a:t>
            </a:r>
            <a:r>
              <a:rPr lang="en-US" sz="1600" b="1" dirty="0"/>
              <a:t>navigating prior authorization</a:t>
            </a:r>
            <a:r>
              <a:rPr lang="en-US" sz="1600" dirty="0"/>
              <a:t> processes and </a:t>
            </a:r>
            <a:r>
              <a:rPr lang="en-US" sz="1600" b="1" dirty="0"/>
              <a:t>appealing insurance coverage denials</a:t>
            </a:r>
            <a:r>
              <a:rPr lang="en-US" sz="1600" dirty="0"/>
              <a:t>.  ​</a:t>
            </a:r>
          </a:p>
          <a:p>
            <a:pPr fontAlgn="base"/>
            <a:r>
              <a:rPr lang="en-US" sz="1600" dirty="0"/>
              <a:t>Providers </a:t>
            </a:r>
            <a:r>
              <a:rPr lang="en-US" sz="1600" b="1" dirty="0"/>
              <a:t>engage</a:t>
            </a:r>
            <a:r>
              <a:rPr lang="en-US" sz="1600" dirty="0"/>
              <a:t> in </a:t>
            </a:r>
            <a:r>
              <a:rPr lang="en-US" sz="1600" b="1" dirty="0"/>
              <a:t>public policy </a:t>
            </a:r>
            <a:r>
              <a:rPr lang="en-US" sz="1600" dirty="0"/>
              <a:t>and </a:t>
            </a:r>
            <a:r>
              <a:rPr lang="en-US" sz="1600" b="1" dirty="0"/>
              <a:t>advocacy</a:t>
            </a:r>
            <a:r>
              <a:rPr lang="en-US" sz="1600" dirty="0"/>
              <a:t> to </a:t>
            </a:r>
            <a:r>
              <a:rPr lang="en-US" sz="1600" b="1" dirty="0"/>
              <a:t>change systems </a:t>
            </a:r>
            <a:r>
              <a:rPr lang="en-US" sz="1600" dirty="0"/>
              <a:t>and</a:t>
            </a:r>
            <a:r>
              <a:rPr lang="en-US" sz="1600" b="1" dirty="0"/>
              <a:t> improve health outcomes</a:t>
            </a:r>
            <a:r>
              <a:rPr lang="en-US" sz="1600" dirty="0"/>
              <a:t> within the LGBTQ community. </a:t>
            </a:r>
          </a:p>
          <a:p>
            <a:pPr fontAlgn="base"/>
            <a:endParaRPr lang="en-US" sz="3300" dirty="0"/>
          </a:p>
          <a:p>
            <a:pPr fontAlgn="base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49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Toolbox for physicians w/ trans pop</a:t>
            </a:r>
            <a:r>
              <a:rPr lang="en-US" dirty="0" smtClean="0"/>
              <a:t>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Be sensitive of language used with all patients​</a:t>
            </a:r>
          </a:p>
          <a:p>
            <a:pPr fontAlgn="base"/>
            <a:r>
              <a:rPr lang="en-US" dirty="0"/>
              <a:t>Ask patients the name and pronouns they use​</a:t>
            </a:r>
          </a:p>
          <a:p>
            <a:pPr fontAlgn="base"/>
            <a:r>
              <a:rPr lang="en-US" dirty="0"/>
              <a:t>Don’t assume a patient wants to medically affirm their gender​</a:t>
            </a:r>
          </a:p>
          <a:p>
            <a:pPr fontAlgn="base"/>
            <a:r>
              <a:rPr lang="en-US" dirty="0"/>
              <a:t>Don’t assume a patient’s sexual orientation based on gender identity​</a:t>
            </a:r>
          </a:p>
          <a:p>
            <a:pPr fontAlgn="base"/>
            <a:r>
              <a:rPr lang="en-US" dirty="0"/>
              <a:t>Assess for social Stressors​</a:t>
            </a:r>
          </a:p>
          <a:p>
            <a:pPr fontAlgn="base"/>
            <a:r>
              <a:rPr lang="en-US" dirty="0"/>
              <a:t>Provide contextualized healthcare grounded in lived experiences of transgender and </a:t>
            </a:r>
            <a:r>
              <a:rPr lang="en-US" dirty="0" err="1"/>
              <a:t>nonbinary</a:t>
            </a:r>
            <a:r>
              <a:rPr lang="en-US" dirty="0"/>
              <a:t> patients.​</a:t>
            </a:r>
          </a:p>
          <a:p>
            <a:pPr marL="0" indent="0" fontAlgn="base">
              <a:buNone/>
            </a:pPr>
            <a:endParaRPr lang="en-US" sz="3300" dirty="0"/>
          </a:p>
          <a:p>
            <a:pPr fontAlgn="base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70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out to champions that have done this already and ask.</a:t>
            </a:r>
          </a:p>
          <a:p>
            <a:r>
              <a:rPr lang="en-US" dirty="0" smtClean="0"/>
              <a:t>You’re going to make mistakes.  Apologize and don’t dwell on them.</a:t>
            </a:r>
          </a:p>
          <a:p>
            <a:r>
              <a:rPr lang="en-US" dirty="0" smtClean="0"/>
              <a:t>Action items for your clinic/health system</a:t>
            </a:r>
          </a:p>
          <a:p>
            <a:pPr lvl="1"/>
            <a:r>
              <a:rPr lang="en-US" dirty="0" smtClean="0"/>
              <a:t>Health Equity Action Team (HEAT)</a:t>
            </a:r>
          </a:p>
          <a:p>
            <a:pPr lvl="1"/>
            <a:r>
              <a:rPr lang="en-US" dirty="0" smtClean="0"/>
              <a:t>Community Advisory Panel (CAP)</a:t>
            </a:r>
          </a:p>
          <a:p>
            <a:pPr lvl="1"/>
            <a:r>
              <a:rPr lang="en-US" dirty="0" smtClean="0"/>
              <a:t>Inclusion, Equity &amp; Diversity Team (ID&amp;E)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39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 up for the rest of the series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08/03/22	A history of systemic bias in Medicine.</a:t>
            </a:r>
          </a:p>
          <a:p>
            <a:pPr marL="0" indent="0">
              <a:buNone/>
            </a:pPr>
            <a:r>
              <a:rPr lang="en-US" dirty="0" smtClean="0"/>
              <a:t>		Jason Glenn, Ph.D.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08/10/22	The importance of communication in 			treating people with disabilities. </a:t>
            </a:r>
          </a:p>
          <a:p>
            <a:pPr marL="0" indent="0">
              <a:buNone/>
            </a:pPr>
            <a:r>
              <a:rPr lang="en-US" dirty="0" smtClean="0"/>
              <a:t>		Sheila Styron, ACTCP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08/17/22	</a:t>
            </a:r>
            <a:r>
              <a:rPr lang="en-US" dirty="0" smtClean="0"/>
              <a:t>Deconstructing Bias: </a:t>
            </a:r>
            <a:r>
              <a:rPr lang="en-US" dirty="0" err="1" smtClean="0"/>
              <a:t>Allyship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Maria Alonso </a:t>
            </a:r>
            <a:r>
              <a:rPr lang="en-US" dirty="0" err="1" smtClean="0"/>
              <a:t>Luaces</a:t>
            </a:r>
            <a:r>
              <a:rPr lang="en-US" dirty="0" smtClean="0"/>
              <a:t>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41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Learning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National LGBTQIA+ Health Education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://www.lgbtqiahealtheducation.org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000" dirty="0"/>
              <a:t>08/04/2022 – Eating Disorders in the Transgender Community – CU School of Medicine; 1:00-2:00pm CDT </a:t>
            </a:r>
            <a:r>
              <a:rPr lang="en-US" sz="2000" u="sng" dirty="0">
                <a:hlinkClick r:id="rId3"/>
              </a:rPr>
              <a:t>https://connect.echocolorado.org/Series/Registration/203</a:t>
            </a:r>
            <a:r>
              <a:rPr lang="en-US" sz="2000" dirty="0"/>
              <a:t> (No Cost)</a:t>
            </a:r>
          </a:p>
          <a:p>
            <a:r>
              <a:rPr lang="en-US" sz="2000" dirty="0"/>
              <a:t>09/01/2022 – Alternative Anti-Androgens in Transfeminine Patients – CU School of Medicine; 1:00-2:00pm CDT </a:t>
            </a:r>
            <a:r>
              <a:rPr lang="en-US" sz="2000" u="sng" dirty="0">
                <a:hlinkClick r:id="rId3"/>
              </a:rPr>
              <a:t>https://connect.echocolorado.org/Series/Registration/203</a:t>
            </a:r>
            <a:r>
              <a:rPr lang="en-US" sz="2000" dirty="0"/>
              <a:t> (No Cost) </a:t>
            </a:r>
          </a:p>
          <a:p>
            <a:r>
              <a:rPr lang="en-US" sz="2000" dirty="0"/>
              <a:t>09/16/2022 – 09/20/2022 – World Professional Association for Transgender Health (WPATH) 27</a:t>
            </a:r>
            <a:r>
              <a:rPr lang="en-US" sz="2000" baseline="30000" dirty="0"/>
              <a:t>th</a:t>
            </a:r>
            <a:r>
              <a:rPr lang="en-US" sz="2000" dirty="0"/>
              <a:t> Scientific Symposium </a:t>
            </a:r>
            <a:r>
              <a:rPr lang="en-US" sz="2000" u="sng" dirty="0">
                <a:hlinkClick r:id="rId4"/>
              </a:rPr>
              <a:t>https://www.wpath.org/27th-Symposium-Info</a:t>
            </a:r>
            <a:endParaRPr lang="en-US" sz="2000" dirty="0"/>
          </a:p>
          <a:p>
            <a:r>
              <a:rPr lang="en-US" sz="2000" dirty="0"/>
              <a:t>10/06/2022 – Management of Ongoing Bleeding in </a:t>
            </a:r>
            <a:r>
              <a:rPr lang="en-US" sz="2000" dirty="0" err="1"/>
              <a:t>Transmasculine</a:t>
            </a:r>
            <a:r>
              <a:rPr lang="en-US" sz="2000" dirty="0"/>
              <a:t> Patients – CU School of Medicine; 1:00-2:00pm CDT </a:t>
            </a:r>
            <a:r>
              <a:rPr lang="en-US" sz="2000" u="sng" dirty="0">
                <a:hlinkClick r:id="rId3"/>
              </a:rPr>
              <a:t>https://connect.echocolorado.org/Series/Registration/203</a:t>
            </a:r>
            <a:r>
              <a:rPr lang="en-US" sz="2000" dirty="0"/>
              <a:t> (No Cost)</a:t>
            </a:r>
          </a:p>
          <a:p>
            <a:r>
              <a:rPr lang="en-US" sz="2000" dirty="0"/>
              <a:t>10/13/2022 – 10/16/2022 – 8</a:t>
            </a:r>
            <a:r>
              <a:rPr lang="en-US" sz="2000" baseline="30000" dirty="0"/>
              <a:t>th</a:t>
            </a:r>
            <a:r>
              <a:rPr lang="en-US" sz="2000" dirty="0"/>
              <a:t> annual Advancing Excellence in Transgender Health Conference: A course for the Whole Care Team – Harvard Medical School Live &amp; Virtual </a:t>
            </a:r>
            <a:r>
              <a:rPr lang="en-US" sz="2000" u="sng" dirty="0">
                <a:hlinkClick r:id="rId5"/>
              </a:rPr>
              <a:t>https://</a:t>
            </a:r>
            <a:r>
              <a:rPr lang="en-US" sz="2000" u="sng" dirty="0" smtClean="0">
                <a:hlinkClick r:id="rId5"/>
              </a:rPr>
              <a:t>web.cvent.com/event/76c87c9d-51d1-41d5-8ccb-e1e69dc80a42/summary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6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01888"/>
            <a:ext cx="6099954" cy="6182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Tori M. Gleason, DC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5834"/>
            <a:ext cx="7886700" cy="414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DC	</a:t>
            </a:r>
            <a:r>
              <a:rPr lang="en-US" sz="1800" dirty="0" smtClean="0"/>
              <a:t>Palmer College of Chiropractic, Davenport, IA (2006)</a:t>
            </a:r>
          </a:p>
          <a:p>
            <a:pPr marL="0" indent="0">
              <a:buNone/>
            </a:pPr>
            <a:r>
              <a:rPr lang="en-US" sz="1800" dirty="0" smtClean="0"/>
              <a:t>MPH	KU School of Medicine, Wichita, KS (Anticipated 5/2023)</a:t>
            </a:r>
          </a:p>
          <a:p>
            <a:pPr marL="0" indent="0">
              <a:buNone/>
            </a:pPr>
            <a:r>
              <a:rPr lang="en-US" sz="1800" dirty="0" smtClean="0"/>
              <a:t>Current Roles</a:t>
            </a:r>
          </a:p>
          <a:p>
            <a:pPr marL="0" indent="0">
              <a:buNone/>
            </a:pPr>
            <a:r>
              <a:rPr lang="en-US" sz="1800" dirty="0" smtClean="0"/>
              <a:t>	Clinical Analyst at LMH Health in Lawrence, KS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Chiropractor in Olathe, KS</a:t>
            </a:r>
            <a:endParaRPr lang="en-US" sz="1800" dirty="0" smtClean="0"/>
          </a:p>
          <a:p>
            <a:pPr marL="0" indent="0">
              <a:buNone/>
            </a:pPr>
            <a:r>
              <a:rPr lang="en-US" sz="1700" dirty="0" smtClean="0"/>
              <a:t>Wichita LGBT Health Coalition, Board Member </a:t>
            </a:r>
            <a:r>
              <a:rPr lang="en-US" sz="1700" dirty="0" err="1" smtClean="0"/>
              <a:t>Outcare</a:t>
            </a:r>
            <a:r>
              <a:rPr lang="en-US" sz="1700" dirty="0" smtClean="0"/>
              <a:t> Health, Masonic Cancer Alliance Community Advisory Board KU Cancer Center, affiliate of Center for LGBTQ Research &amp; Advocacy at the KU School of Social Welfare.</a:t>
            </a:r>
          </a:p>
          <a:p>
            <a:pPr marL="0" indent="0">
              <a:buNone/>
            </a:pPr>
            <a:r>
              <a:rPr lang="en-US" sz="1700" dirty="0" smtClean="0"/>
              <a:t>Community Advisory Board: UCLA &amp; KUMC Joint Study.  Health System Stakeholder-Driven Assessment of Care and Support of Transgender and Gender Diverse Patient Population.</a:t>
            </a:r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Abstract Accepted: Beyond City Lights: Increasing Access to Rural-Based Care WPATH 2022. Montreal, Quebec, Canada, 09/16/2022.</a:t>
            </a:r>
          </a:p>
          <a:p>
            <a:pPr marL="0" indent="0">
              <a:buNone/>
            </a:pPr>
            <a:r>
              <a:rPr lang="en-US" sz="1700" dirty="0" smtClean="0"/>
              <a:t>Research team looking at Transgender elder healthcare access and barriers.</a:t>
            </a:r>
          </a:p>
          <a:p>
            <a:pPr marL="0" indent="0">
              <a:buNone/>
            </a:pPr>
            <a:r>
              <a:rPr lang="en-US" sz="1700" dirty="0" smtClean="0"/>
              <a:t>Research team looking at Assessment of Gender Affirming Surgery Complication Management in Emergency Medicine Physicians.</a:t>
            </a:r>
          </a:p>
          <a:p>
            <a:pPr marL="0" indent="0">
              <a:buNone/>
            </a:pPr>
            <a:r>
              <a:rPr lang="en-US" sz="1700" dirty="0" smtClean="0"/>
              <a:t>Research team looking at gender affirming care with KU School of social welfare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0" t="-1" r="-1" b="-371"/>
          <a:stretch/>
        </p:blipFill>
        <p:spPr>
          <a:xfrm>
            <a:off x="7487080" y="136280"/>
            <a:ext cx="1532142" cy="18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Tori Gleason, DC</a:t>
            </a:r>
          </a:p>
          <a:p>
            <a:pPr marL="0" indent="0">
              <a:buNone/>
            </a:pPr>
            <a:r>
              <a:rPr lang="en-US" dirty="0" smtClean="0"/>
              <a:t>Clinical Analyst, LMH Health (Lawrence, KS)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Tori.Gleason@lmh.org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tgleason@kumc.edu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785-821-1409 (cell)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38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/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://williamsinstitute.law.ucla.edu/visualization/lgbt-stats/?</a:t>
            </a:r>
            <a:r>
              <a:rPr lang="en-US" sz="1400" dirty="0" smtClean="0">
                <a:hlinkClick r:id="rId2"/>
              </a:rPr>
              <a:t>topic=LGBT&amp;area=20#density</a:t>
            </a:r>
            <a:endParaRPr lang="en-US" sz="1400" dirty="0" smtClean="0"/>
          </a:p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williamsinstitute.law.ucla.edu/wp-content/uploads/LGBT-ND-Protections-Update-Apr-2020.pdf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https://data.census.gov/cedsci/table?q=dp03&amp;tid=ACSDP1Y2018.DP03</a:t>
            </a:r>
            <a:endParaRPr lang="en-US" sz="1400" dirty="0" smtClean="0"/>
          </a:p>
          <a:p>
            <a:r>
              <a:rPr lang="en-US" sz="1400" dirty="0">
                <a:hlinkClick r:id="rId5"/>
              </a:rPr>
              <a:t>NTDS_Report.pdf (transequality.org</a:t>
            </a:r>
            <a:r>
              <a:rPr lang="en-US" sz="1400" dirty="0" smtClean="0">
                <a:hlinkClick r:id="rId5"/>
              </a:rPr>
              <a:t>)</a:t>
            </a: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Demographics in 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92,000 Total LGBTQ+ Population (13+) in Kansas</a:t>
            </a:r>
            <a:endParaRPr lang="en-US" baseline="30000" dirty="0" smtClean="0"/>
          </a:p>
          <a:p>
            <a:r>
              <a:rPr lang="en-US" dirty="0" smtClean="0"/>
              <a:t>4% of Workforce that is LGBTQ+</a:t>
            </a:r>
          </a:p>
          <a:p>
            <a:r>
              <a:rPr lang="en-US" dirty="0" smtClean="0"/>
              <a:t>56,000 Total LGBTQ+ Workers</a:t>
            </a:r>
          </a:p>
          <a:p>
            <a:r>
              <a:rPr lang="en-US" dirty="0" smtClean="0"/>
              <a:t>33% of LGBTQ+ Adults (25+) Raising Children</a:t>
            </a:r>
            <a:endParaRPr lang="en-US" baseline="30000" dirty="0" smtClean="0"/>
          </a:p>
          <a:p>
            <a:r>
              <a:rPr lang="en-US" dirty="0" smtClean="0"/>
              <a:t>12,400 Total population of patients identifying as Transgender (2022).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4913667"/>
            <a:ext cx="3860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2"/>
              </a:rPr>
              <a:t>https://williamsinstitute.law.ucla.edu/visualization/lgbt-stats/?topic=LGBT&amp;area=20#density</a:t>
            </a:r>
            <a:endParaRPr lang="en-US" sz="1100" dirty="0"/>
          </a:p>
          <a:p>
            <a:r>
              <a:rPr lang="en-US" sz="1100" dirty="0">
                <a:hlinkClick r:id="rId3"/>
              </a:rPr>
              <a:t>https://williamsinstitute.law.ucla.edu/wp-content/uploads/LGBT-ND-Protections-Update-Apr-2020.pdf</a:t>
            </a:r>
            <a:endParaRPr lang="en-US" sz="1100" dirty="0"/>
          </a:p>
          <a:p>
            <a:r>
              <a:rPr lang="en-US" sz="1100" dirty="0">
                <a:hlinkClick r:id="rId4"/>
              </a:rPr>
              <a:t>https://data.census.gov/cedsci/table?q=dp03&amp;tid=ACSDP1Y2018.DP03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770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 Inequities​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600" dirty="0"/>
              <a:t>2014 US Behavioral Risk Factor Surveillance System, 2014​</a:t>
            </a:r>
          </a:p>
          <a:p>
            <a:pPr fontAlgn="base"/>
            <a:r>
              <a:rPr lang="en-US" sz="1600" dirty="0"/>
              <a:t>19 states (</a:t>
            </a:r>
            <a:r>
              <a:rPr lang="en-US" sz="1600" dirty="0" smtClean="0"/>
              <a:t>n=151,456)</a:t>
            </a:r>
            <a:endParaRPr lang="en-US" sz="1600" dirty="0"/>
          </a:p>
          <a:p>
            <a:pPr marL="0" indent="0" fontAlgn="base">
              <a:buNone/>
            </a:pPr>
            <a:r>
              <a:rPr lang="en-US" sz="1600" dirty="0" smtClean="0"/>
              <a:t>Trans​</a:t>
            </a:r>
            <a:endParaRPr lang="en-US" sz="1600" dirty="0"/>
          </a:p>
          <a:p>
            <a:pPr fontAlgn="base"/>
            <a:r>
              <a:rPr lang="en-US" sz="1600" dirty="0"/>
              <a:t>More days per month of </a:t>
            </a:r>
            <a:r>
              <a:rPr lang="en-US" sz="1600" u="sng" dirty="0"/>
              <a:t>Poor Physical Health</a:t>
            </a:r>
            <a:r>
              <a:rPr lang="en-US" sz="1600" dirty="0"/>
              <a:t>​</a:t>
            </a:r>
          </a:p>
          <a:p>
            <a:pPr fontAlgn="base"/>
            <a:r>
              <a:rPr lang="en-US" sz="1600" dirty="0"/>
              <a:t>More days per month of </a:t>
            </a:r>
            <a:r>
              <a:rPr lang="en-US" sz="1600" u="sng" dirty="0"/>
              <a:t>Poor Mental Health</a:t>
            </a:r>
            <a:r>
              <a:rPr lang="en-US" sz="1600" dirty="0"/>
              <a:t>​</a:t>
            </a:r>
          </a:p>
          <a:p>
            <a:pPr fontAlgn="base"/>
            <a:r>
              <a:rPr lang="en-US" sz="1600" dirty="0"/>
              <a:t>Higher Prevalence of </a:t>
            </a:r>
            <a:r>
              <a:rPr lang="en-US" sz="1600" u="sng" dirty="0"/>
              <a:t>Poor General Health</a:t>
            </a:r>
            <a:r>
              <a:rPr lang="en-US" sz="1600" dirty="0"/>
              <a:t>​</a:t>
            </a:r>
          </a:p>
          <a:p>
            <a:pPr fontAlgn="base"/>
            <a:r>
              <a:rPr lang="en-US" sz="1600" dirty="0"/>
              <a:t>Higher Prevalence of </a:t>
            </a:r>
            <a:r>
              <a:rPr lang="en-US" sz="1600" u="sng" dirty="0"/>
              <a:t>Myocardial infarction</a:t>
            </a:r>
            <a:r>
              <a:rPr lang="en-US" sz="1600" dirty="0"/>
              <a:t>​</a:t>
            </a:r>
          </a:p>
          <a:p>
            <a:pPr fontAlgn="base"/>
            <a:r>
              <a:rPr lang="en-US" sz="1600" dirty="0"/>
              <a:t>Higher Prevalence of </a:t>
            </a:r>
            <a:r>
              <a:rPr lang="en-US" sz="1600" u="sng" dirty="0"/>
              <a:t>Lack of Healthcare Provider</a:t>
            </a:r>
            <a:r>
              <a:rPr lang="en-US" sz="1600" dirty="0"/>
              <a:t>​</a:t>
            </a:r>
          </a:p>
          <a:p>
            <a:pPr fontAlgn="base"/>
            <a:r>
              <a:rPr lang="en-US" sz="1600" dirty="0"/>
              <a:t>Higher Prevalence of </a:t>
            </a:r>
            <a:r>
              <a:rPr lang="en-US" sz="1600" u="sng" dirty="0"/>
              <a:t>Not visiting a dentist in the last year</a:t>
            </a:r>
            <a:r>
              <a:rPr lang="en-US" sz="1600" dirty="0"/>
              <a:t>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4571" y="5159829"/>
            <a:ext cx="294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Meyer, Brown, Herman, </a:t>
            </a:r>
            <a:r>
              <a:rPr lang="en-US" dirty="0" err="1"/>
              <a:t>Reisner</a:t>
            </a:r>
            <a:r>
              <a:rPr lang="en-US" dirty="0"/>
              <a:t>, </a:t>
            </a:r>
            <a:r>
              <a:rPr lang="en-US" dirty="0" err="1"/>
              <a:t>Bockting</a:t>
            </a:r>
            <a:r>
              <a:rPr lang="en-US" dirty="0"/>
              <a:t>, 2017​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068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 Inequities​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dirty="0" smtClean="0"/>
              <a:t>Poor </a:t>
            </a:r>
            <a:r>
              <a:rPr lang="en-US" sz="2000" dirty="0"/>
              <a:t>self-rated general health​</a:t>
            </a:r>
          </a:p>
          <a:p>
            <a:pPr fontAlgn="base"/>
            <a:r>
              <a:rPr lang="en-US" sz="2000" dirty="0"/>
              <a:t>HIV infection/other STI’s​</a:t>
            </a:r>
          </a:p>
          <a:p>
            <a:pPr fontAlgn="base"/>
            <a:r>
              <a:rPr lang="en-US" sz="2000" dirty="0"/>
              <a:t>Mental Health Conditions​</a:t>
            </a:r>
          </a:p>
          <a:p>
            <a:pPr fontAlgn="base"/>
            <a:r>
              <a:rPr lang="en-US" sz="2000" dirty="0"/>
              <a:t>Substance Abuse​</a:t>
            </a:r>
          </a:p>
          <a:p>
            <a:pPr fontAlgn="base"/>
            <a:r>
              <a:rPr lang="en-US" sz="2000" dirty="0"/>
              <a:t>Violence​</a:t>
            </a:r>
          </a:p>
          <a:p>
            <a:pPr fontAlgn="base"/>
            <a:r>
              <a:rPr lang="en-US" sz="2000" dirty="0"/>
              <a:t>Disordered eating​</a:t>
            </a:r>
          </a:p>
          <a:p>
            <a:pPr fontAlgn="base"/>
            <a:r>
              <a:rPr lang="en-US" sz="2000" dirty="0"/>
              <a:t>Preventative screening​</a:t>
            </a:r>
          </a:p>
          <a:p>
            <a:pPr fontAlgn="base"/>
            <a:r>
              <a:rPr lang="en-US" sz="2000" dirty="0"/>
              <a:t>Lack of access to culturally competent care​</a:t>
            </a:r>
          </a:p>
          <a:p>
            <a:pPr fontAlgn="base"/>
            <a:r>
              <a:rPr lang="en-US" sz="2000" dirty="0"/>
              <a:t>Homelessness, incarceration</a:t>
            </a:r>
          </a:p>
          <a:p>
            <a:pPr fontAlgn="base"/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690989" y="3244334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 Light" panose="020F0302020204030204" pitchFamily="34" charset="0"/>
              </a:rPr>
              <a:t>Health Inequities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 Inequities​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150 </a:t>
            </a:r>
            <a:r>
              <a:rPr lang="en-US" dirty="0"/>
              <a:t>trans males</a:t>
            </a:r>
            <a:r>
              <a:rPr lang="en-US" dirty="0" smtClean="0"/>
              <a:t>​</a:t>
            </a:r>
          </a:p>
          <a:p>
            <a:pPr marL="0" indent="0" fontAlgn="base">
              <a:buNone/>
            </a:pPr>
            <a:r>
              <a:rPr lang="en-US" dirty="0" smtClean="0"/>
              <a:t>38.9</a:t>
            </a:r>
            <a:r>
              <a:rPr lang="en-US" dirty="0"/>
              <a:t>% lifetime​</a:t>
            </a:r>
          </a:p>
          <a:p>
            <a:pPr marL="0" indent="0" fontAlgn="base">
              <a:buNone/>
            </a:pPr>
            <a:r>
              <a:rPr lang="en-US" dirty="0"/>
              <a:t>10.1% in just past year alone​</a:t>
            </a:r>
          </a:p>
          <a:p>
            <a:pPr marL="0" indent="0" fontAlgn="base">
              <a:buNone/>
            </a:pPr>
            <a:r>
              <a:rPr lang="en-US" dirty="0"/>
              <a:t>​</a:t>
            </a:r>
          </a:p>
          <a:p>
            <a:pPr fontAlgn="base"/>
            <a:r>
              <a:rPr lang="en-US" dirty="0"/>
              <a:t>2-3x increase in odds of​</a:t>
            </a:r>
          </a:p>
          <a:p>
            <a:pPr fontAlgn="base"/>
            <a:r>
              <a:rPr lang="en-US" dirty="0"/>
              <a:t>PTSD​</a:t>
            </a:r>
          </a:p>
          <a:p>
            <a:pPr fontAlgn="base"/>
            <a:r>
              <a:rPr lang="en-US" dirty="0"/>
              <a:t>DEPRESSION​</a:t>
            </a:r>
          </a:p>
          <a:p>
            <a:pPr fontAlgn="base"/>
            <a:r>
              <a:rPr lang="en-US" dirty="0"/>
              <a:t>GLOBAL PSYCHOLOGICAL DISTRESS​</a:t>
            </a:r>
          </a:p>
          <a:p>
            <a:pPr fontAlgn="base"/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197601" y="1444171"/>
            <a:ext cx="2946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Peltzmeier</a:t>
            </a:r>
            <a:r>
              <a:rPr lang="en-US" dirty="0"/>
              <a:t>, </a:t>
            </a:r>
            <a:r>
              <a:rPr lang="en-US" dirty="0" err="1"/>
              <a:t>Hughto</a:t>
            </a:r>
            <a:r>
              <a:rPr lang="en-US" dirty="0"/>
              <a:t> White, Potter, Deutsch, </a:t>
            </a:r>
            <a:r>
              <a:rPr lang="en-US" dirty="0" err="1"/>
              <a:t>Reisner</a:t>
            </a:r>
            <a:r>
              <a:rPr lang="en-US" dirty="0"/>
              <a:t>, 2019​</a:t>
            </a: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3690989" y="3244334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 Light" panose="020F0302020204030204" pitchFamily="34" charset="0"/>
              </a:rPr>
              <a:t>Health Inequities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Differences trans v. cis youth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en-US" dirty="0"/>
          </a:p>
          <a:p>
            <a:pPr fontAlgn="base"/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197601" y="5312229"/>
            <a:ext cx="294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Reisner, Vetters, Leclerc et al. 2015​</a:t>
            </a: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3690989" y="3244334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 Light" panose="020F0302020204030204" pitchFamily="34" charset="0"/>
              </a:rPr>
              <a:t>Health Inequities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en-US" dirty="0"/>
          </a:p>
        </p:txBody>
      </p:sp>
      <p:sp>
        <p:nvSpPr>
          <p:cNvPr id="6" name="AutoShape 2" descr="data:image/jpg;base64,%20/9j/4AAQSkZJRgABAQEAYABgAAD/2wBDAAUDBAQEAwUEBAQFBQUGBwwIBwcHBw8LCwkMEQ8SEhEPERETFhwXExQaFRERGCEYGh0dHx8fExciJCIeJBweHx7/2wBDAQUFBQcGBw4ICA4eFBEUHh4eHh4eHh4eHh4eHh4eHh4eHh4eHh4eHh4eHh4eHh4eHh4eHh4eHh4eHh4eHh4eHh7/wAARCAE0A0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8iqdagiqdaAJlp1NWnUAFFFFABRRRQAUUUUAFFFFABRRRQAUUUUAFFFFABRRRQAUUUUAFFFFABRRRQAUUUUAFFFFABRRRQAUUUUAFFFFABRRRQAUUUUAFFFFABRRRQAUUUUAFFFFABRRRQAVzPxKfxlF4bafwRcaHBqELeZKdWilkiMQViwAjIO7OMdutdNUN/B9qsbi13bPOiaPdjOMjGaAPB/hp8YPGB+HWmePfH1rp97Ya6RDpOn+HNOne883e4Pmb3KBcITnIqfWf2hLL+1/A194e0y/1XQPEMWoCe3g095NQE1vtAjSMNgfMTuzkYGc1Pf/AAHupPhT4N8D2/imBh4aummc3eneba3wYudssHmDON/ALEZHPWqGi/s+674dtPCz+HPiBDZaj4bm1GW2uG0ZXSUXZXKtH5gAAAI49RjGKAL9h8f9FvvFiXkVxDF4MXwrNrNxPNbut1FNHc+S0RXOMjptwSTjBrtvhf8AFLw58QLq/sdMt9U0/ULBI5Z7LUrXyJvKkGUkAyQVI9+O9ecWH7MumR6VPp954oublLvQJ9Mu5fsoV3uJbr7QbgfNgAMANmOg612HwQ+FMnw9u9R1C91HSby7u4o7df7O0aOxRI07naSzsx5OTj0FAGH4q+KPj7w58SNNstS8NaRB4c1PxCmiWNu07nU7pSBm8RQSvkgnkEZx1xXtteMRfCDxZD8Zbz4jR+PrOWS5uF2291oazvbWgb/j3hkaT91lcgsoBJOa9noAKKKKACiiigAooooAKKKKACiiigAooooAKKKKACiiigAooooAKKKKACiiigAooooAKKKKACiiigAooooAKKKKACiiigAooooAKKKKACiiigAooooAKKKKACiiigAooooAoRVOtQRdq8t8WfFTWdA8R+MbD+yNEltfDFhBqDGbUWglu45VdtiAoQHHlkY6EkDjNAHr606ubt/Gvhz7PpDX2ow6bcarDDLBa3bBJVMoyiMP4WJyoB6kEDNUtA+Jng3WraK4tdWCLPqUum24ljZGmnjZgyqCMn7jEewzQB2NFYGneNPCuo2trdWeuWktvdrO8Eu4hHWHiU7jxhD1Pamx+N/CUmmz6jHr9i1tbzeRMwk+ZJNu7YV+9nb82MdOelAHQ0Vyt58SPANm0K3Hi/RYzPDFPF/pandHIcI/B+6T36VZ+Ivi3TfA/g2/8TaokstvaKoWKEZkmkdgkca57szKPxoA6GiuKttc8d29/o/9seHdGisr6Qi8NtqLPJp6+WzAtuQCQbgFJBGCehFXLP4ieBb2C4ms/FWlXMduUWRobgPgszIoGOpLIwAGScUAdTRXOL478HtCJo/EVhJGbOS+DJJuBgjbbJJx2Vjhv7p64qvqXxJ8A6bJHHf+LtHt3khinVXuVB8qX/VufRWyME8c0AdXRXFfFrxhqXg/SNIvtLsLO/bUdXtdM2zzNGqG4kCK+VU5AJyR6VRf4h3mleKJ/CvirTbDSNRfTZtQ029F6XsbpIh+8DOVVoymVLAg/KcgnpQB6HRXmM/xQ3+INK0OxbR5rltJh1bUJvOlMHkswDCBlQljt3upIwQAOM5FjwR8ULDVvC48Wa5d6TpWi3iiSwYzP5oUZLiUMoA2jYSykr8xzjGSAejUVzE/xB8Dw6o2lyeLNHF6oy0P2pCwGwuM4PdRkeop0vj7wXFpsGozeJ9LitZ7h7WJ3nC7pkGWjwed4xyvUUAdLRXOS+O/BsWkWmryeJNNWwvIzLBcecNjIDtZ89lBIBJwAeDirdx4o8O2+tw6LNrNlHqM3EcDSgMx27to7btvzY645xigDYorM0HxBo2vLK2j6hDeCLaXMeeAwyrDPVSBkEcEdK880z4ieM76HxdeWnhPTL+38MarPp89vDqDpcXIijSQvGGj252uMKSMkEZoA9WorkNE+JXgnVdJ0jUodetIY9Wt4Z7ZJ3COBKcIHHRSWBUAnkggZrS1Hxj4X07UX0++1yygukDbomk5yqeYy/7wT5tvXbzjFAG7RXOnx14PWGad/EenJDDYR6lJI8wVVtX+5Nk8bDng1Wj+JPgGSQRp4v0YuZ0t9v2pc+Y+No+hyMHoc9aAOrorCu/GPhW01ObTbrX9Pgu4I5JZI5JgpVUG5zk8fKCCR1A5NYepfFr4f2ei3OrR+I7S+t7drdZBZt5rAzsFiOB2JPXpwfSgDuaK5CTx5oVjquqLq/iDQLSwtTapE5vMTK8wOFlUgBCxA2jJJGScVfg8a+E7jQl1y316xm05pzbLNHJuDSgkGMAcluD8uM8ZoA6CiufuPE9lfeCb3xJ4XvtO1eGG2kmhkjn3QyFFyVLLnHTHtXDaX8Z7a++Bdz8Q/wCx3TUrbzLaXR/N+db1DjyS2Po2ccKc0Aes0Vxnh7x/pMngvw/rvia/03R59ZsobtITP8qLKFKgsQOPnUbjgZNXf+FgeCf7XfSF8UaW1+kskLW6zhnEka73TA/iC8468H0oA6aiuN0f4neCtS8L2HiRdaitrC/EjW5uFKOypy7FeoVRglugBGSKm8NeKrrVfiD4m8NzWlslvpMFnNb3EUpczLOrnLDAAxs7Z69aAOsorzG2+I+rSH4hpLp+lRSeEpGjhDXTD7WRAs+T8vy/KwHGec1teGviDpM/gvw9rviW+03RrjWbOG6SBp8rGJQNoLEDjLKu44GTigDtKK5vUfGGjq+o6fpepWF1rFpDMy2rSlQzxKC6FgDyu5dwGSu4ZFcY3xksV8EWN61tF/wkd54VfxFHp5LiHYiBinmBTgnJxx/Cc44oA9XornPAfjLQ/F+mLPpWp2V1cxQwveQ28ocwNIm4A+3XB74PpXNR+NfGN7478W+G9H8O6Pef8I6trIPN1B4XulnjZ1Vf3bKrDYRzxkjpQB6RRXn/AIG+J2k+LjY3VpcWFjbS2NzNeWd5cbL61lglEcitH93Yp3gvnrtx1rYuPiH4It7SO6ufE2nW8UsvkxmaXyy77A+0BsEnaQwwOQQe4oA6iiuZi8f+C5rWxuofE2myQX6b7aRJQysu8R7iR90byEy2BuOOvFZ3iH4leFbW11O30vxT4bfVrENvhu78RxxsjIriRlBK43gYxnJAoA7eiuF134laFbX2uaPZalp0Oq6N9l+0f2lI0FsPOYYXzMHLbegA5JUeuOjXxP4ebXzoI1iy/tPDH7N5o3naAWA9SoIJHUA5NAGvRXPweNfCk1sbmPXbMw+fDAHL4DPMcRAE9d5+6Rwe1ZnxQ8S+JfDGlX2raRothe2GnaXc6hdy3V00RzEu4RIFVsswDcnAGPegDs6K890X4htZ6bb6l4+k0Lw9Z6hawXOmzC/JE+9Gd48OqncgCk4yCGFdDD448IzXLW8fiHT2dYmlJ80BQqxiRvm6ZCMrEZyFIJGKAOhorl9N+IXgfUre5n0/xRpd3HbRRSymGcNhJTiMgDk7jwMZyeOvFTX/AI58I2Gm2+pXviCxt7S4V2jlkfaNqNtdjn7qqxAJOACQDigDoqKwpvGHhaG6sbaTxBpyyX4Q2o89cS787MHp82Dt/vY4zUOieO/BuuaoNL0jxNpd9elJHEMFwrMRG218Y67T19KAOjorz+1+J2k3XxFl8Pw3WnPpMOiPqb6iLg8FZ0i28gKVO44YE5IxWvffEXwLY6RDq154q0q3spp3t45ZLgLulT76YPO5e4xkd6AOporkPiB40/4Ry70HR9NsBqeueILlrfTrYy+XHhE3ySyPg7UReTgEnIAHNMtPEuu6Xq15B40sNL03TIbaOWDVLe6doppGcp5O11BVx8uACd24Y9KAOyorl7n4ieBre0gup/FekxxXAl8ndcLucx/6wBeuVPBGMg8URfETwLLDdTR+LtGeK0tReTyLdoVSEkASE5xtyQM+pAoA6iiuZsPH/gq+sr69s/E2mXFvYPGl08cwPltJ/qxjqdxOFx948DNMvPiJ4Gs4bWW78VaVbi7DGBZJwrPtfY2FPOQ3ykY4PBoA6misOPxh4Wkvb2yXX9P+0WMLz3KNOB5caHDuSeNqngnoDwcVj+A/HUfirxf4p0i3itzZ6KbXybiN2JmE0bOdyso2kbRxz1zmgDtKK5LQviP4Q1jRbjWbfVkjsoL6SwLzIULzI7IVVTy2SpwAMkDpWnd69Bc+D7nxB4eubLUoltnnt5BLmGXaCSNy5x0I9jQBtUV5PoXxmttS+B918QW0eSLU7QyW02j+Z863inAh3Y75Vs44U57V0Phb4h6TdeDvD2teI73T9Ju9asIr5LYTFhHHJtwSSBhQXRSxAGSBQB29Fcpp3xE8J31xrcMepiM6NfjT7oyoy5m2qdqcZf72OOSQe3NYusfFfQNM8W6TbXOp6QnhzUtIuNQi1b7XkF4pY0KAAYxiQnOSRtOQMUAei0ViyeLPDUeq2mlvrlgLy82/ZovOGZSy7lAPQkqMgdSORWBB8QrK++KWm+ENKeyvra6067upbmKYlo3gkiTaBjaVJkPzAnlCO1AHc0VxGs+M9Qm+ID+BvC+m213qNrZJfajdXkzRwWkbsVjXCgs7ttY4GAAMk9BRoHizXJdfttG8RWOi6PdvPdobf7ezyXEUSIyTwAoN6Hc27ONuAOTQB29FYEHjTwtNYT38Wt2jW0BjV5NxxmT/AFe3+9v/AIcZ3ds1X/4WF4H/ALKXVR4q0prJnaPzluFKqy43Bsfd25Gc4xkZxQB09Fc2fHngz+3V0L/hJ9KOptcLbC2FwpfzWXcqY9SOg71k+IfiHZWXj7w14V057K+k1TUJ7O7ImO+2MdvJNwANrHKBSM5XcOKAO6ormZ/iB4JgjvJJ/FWkwpZbDcNJcqoQOxVTk9QWBAIyCRinal420C18GP4stbxNR0/cI4GtWDfaJTJ5Sxp2LGTC/WgDpKK8y1n4n3Hhn4k6Z4X8V6VBaadqVtDs1WCZmht7qRnVIJcqNoYxuFfoSAMDNbmheMttlqd34pfTdLjttVl0+38uZnM5TuAQDuPJ2gHgGgDsaK5O++JXgCxigluvGGixpPbi6iJu1O+Ett3jB+7u4z2wfQ1r+JbvV4NHE3h2xttRvZJYljSacxxBWYBnZgCcKpLcAk4xQBq0V5X4V+I/iK+fU7/WtL0LT9C0bWbrS9UvBqDg2/kIT5+HQAoW2rjORurqo/iN4FltkuYvFOmSwu7oHSYMo27dxJHRRvTLHgbhzzQB1VFc4PHfg1tfGgL4m0s6obk2v2UXCmTztu7yyOzY7VOni/ww7XwGt2YFgjSXLs+1I1VirNuPBAYFSQTggjrQBuUVzMfj/wAFyWNxex+JdOaK1l8m4Al+eJ8E7WT7wbCk4IzgE9BTdV+IngXShCdQ8WaPbie2W7i3XS/PAxAWQYPKEkc9KAOoorhfiD8RLHw5e6Pp9jLY317faxY6fNAZiGiS5kVQ42ggttO4KSMgZ6VtXfjfwjZ3d5a3fiPTLeaziea4WW4VdiIQHbJ4+UkA46EgHFAHQUVx8HxA0O61LS20++s9Q0fUrptOjvrabcsd4ELrE3bDKOCD1wP4hVP4neN9T8E6xoFxc6ZaP4Xv7xLPUNTaZg2nu5wjOgXGxmwu7I2k80Ad5RXH6D4wa6t9X1rVP7PsPDkF0bfTr4znN2AdpfBGAC+VXBO7GRwRm9B448Iz+T5Gv2UpmjnkjCPksIf9cMDnKfxL1HcUAdFRXnHjT4ueHtJ0y8/sS4g1XUl8Py69Zx5ZYJ7dBkfvAD94ZI+nOOK6nwX4t0LxXYtNo+qWV7NAkf2uO3lD+SzruAP15we+DQBvUV474p+LmueH9Q8cyzeHtMuNL8HyWv2plv2jnninQODGpTbvAONpI3HgHmu7uPiB4Rt4rxptagV7K3kuLiLBLosaK8i4HV1DLuUZIyMigDp6K47wz480nxBeQT2OpaWNMm0ZNT2y3BS7iBblpIyMLGBj5ieuewzVl/iH4HjtftUvirSoovtP2XMlwFPnbdwTB5yV5A7jmgDqKK5Cz+JPg2+1/S9GsdZhuptTsZb+2liBaExRuEYl+gOSeO21s4rc0DX9H16KWTR9QivEiKhymeNw3KeexBBB6EHIoAki7V434z+Gmva9418a6pN4a8Lanba7p1rZafLf3bb7N4VkHnYEJIOXBG1gflHNeyRVOtAHimnfCnxRp+uIl7/YniyzurPTkudQ1aeUTW9zaoEMoiAImzgOoLKQ2cnvWonw38TP8OdW8PfadOtNVtdfn1nw/qCSNJtlN09xG0ilRt++UYAtkFvWvXVp1AHi0fwX1GDwt4y0CHxCZIdSgePRmny32Vptstz5mOoknXJA6LwKp3vw28XXE+meJYvDfhO01W0vPMvNLi1Cfy79GgaJne52bg6hhsG0gKCCTnj3WigDwXxF8J/FF1Ya7Y6Zpvhqyg1Dwf8A2HbQ287xw20rXEkpwPLJ2KJMburFc4GcDsPiL8Lf+E08N6hbT+INYs767ihkhia7M1paXETI6MsRABAaMZ6ZBbpmvSqKAPLdZ8LeMPFfibwbqmv6ToNk/hy9e7uZYLxphdnyXQLGpjBVd7K3zHjaOvWsrQfhx4p03wr4TYQaSNX8OeIbvUzbLcMYbyGdrjK79gKuq3B2kqRlPQ8ez0UAeDz/AAo8YWup3+s6WdFe41lNbS6tZrh0js/txhKFGVDv2+T8wwuWckGsceH9Yn8Yal8PIk0O41Gb4dafo968l0dkBDzo0irs3SYB3bflP3fXNfSFMEMPm+d5SeZ/f2jP50AedfFLwZreqeDfC+h+HFtLltF1XTrx2vbkxb47V1bGQjZZtuOnGc1V1rwT4n8S+J7jxXriaXBc2Oj3enaJptvcO6K9woEks0xQckKqhVXAGTk5r1KigDyPwF4K8X6FrGm3d5Z6W0dn4Ng0IiK+YlriJi24ZjGEOQM9R6Vh2vwv8YWeg+C1k03QNYm0fSJ9H1HTrq/ljgljkZGEqSLHn+DDKy8qfaveKKAPCtS+E/ii4h8UxWsHh+1N2ukSaYI3dYWewx+5dAu6OJsYGGYgYrWfwF4ilh8O3MHh/wAOaVLa+J49avrW2u5HBCwvGWMrJmWVi4OSFACgZPWvX6KAPCfBnw5+IXhm/kuIbXwvqFvqUV1aX1ne3EjRwRyXs9ykiYj+cbbhlaMhclQd3PGpB8OPEFv441W4k0vw3qmnXeqDVrTUb2SUz2kvlKhjEAGwnK4V9w2qx4OMH2KigDzz4MeENd8Ix6lbX8scWlyrB9g08XTXX2JlDeakcrKG8nJGxDnaAemcVh6B4V+JOjw+N7XT7Xw9bv4l1u4v4L2W+kk+yRyxRx8xCIb3Hl7sbgOcZr1+igDwOD4I6pofhHxJ4C0Oe0utC8QWdnAL26kInsnhjWORygUh8hfMTBGHJHTmuo0HwT4u0++1vQ7gaDeaBeahdaha6lMztewtOpBj8vbt3AsR5gf7hxivVKKAPn+2+FvxAfwzfaZdxeHVkbwD/wAIpB5d7KwaVcgTNmLhSDnHJHTmtHxN8OPGGpQeKUtrDRUbV9J0mzty16w2SWshZ92Ivund8uP7o4Hb2+igDxPS/ht4mtNR1eObR/Dd4jXd/fadqk93K10hug5MWzbtRgZChlBOUH3cnjJufhN43fRrG1ih0RJrHwvpGlr/AKY+2W4srtZ2ziPhGAIB5IPavoKigDxXxr8P/Gmua94gvorPRhHqlxocyhr5/l+wz+bKCPK/i+6v64rnfH+m6v4TCT3raTYahqHjqbXNMuZNRMMMMf2bawklaIorsAV2sCG3nHIyPoykdVddrqGHoRkUAeb+BLSa4+Br6PoWjQ2cn2S4tLWGW+8yGVm3DzRME+ZGLFshR3AHSuYb4Ra4l3rmqwT2anVNDWP+yfPPkJqxt2tmut+zp5RA+7kkk46V7hRQB4RH8LfFUaaEt1o/hnWoP+EZtNC1K0v72YRQPbltsybU/eowYkxsFOQOepq6Phz4uXWHuPI0gxt44i1/zBdMrfZktFtyNvl8PkbtucYOM17VRQB4HP8ADD4iSfDnQvCIPh1Y7HSr/TLhhdyoz+YoWGUSCPdt4JaIEA/LknGK7P4U+FPE2heKdV1PXbfTo4bzSdNtE+zXbSsJLaNkfIKLwS/B9q9JooA8YPww1K6uvibeap4d8OXt14jlMmkyzSCR4f8AR1hAdmiymCu/5c9ce9Zlr8K/FcCaLHeaP4Z1u3bw3Z6JqNrf3s3lW8lsW2zIFT96jBiTGwU5A56mveqKAPD5fh38Qf8AhNYtbk/sC6htbzUjDsupLffBcwbI/wB0sZRHBA3HLFycluAKry/DHxzD4Z0ixtYtEluI/A1z4YvFkvZFWORzHtlQiM7lOw5BAIz3r3iigDzj4c+EvEGieN7jV9St9PitJfDmm6WBBcF2862Mu442AbT5uAc5+XpzVWz0Dx9pHxJ8b+JNJ0zQZ4tfSyjs2udRkTyfs8bpukVYjnO/O0HtjNeo0UAeJ6B8J9c8O31gtqdM1eJNE1SC+nu5GjF1e3siysTGFOIty7SN2dpHXHPO61oet+CLnwRY3dxb3MZ8YRyaPp97qXmPbwrYTK0RuGQMyhz8m4EqCik88fR1MlhhlKmSJHK/dLKDigD561/4O+O7jS9UsrCXw+ItWS5u5YvtEkIt7uW8+0bAyxkyxBQqgHADbn2nIx0F/wDD3xde/D/4i6O1josOo+J9Ve8tGW8ZkRHSFSHbygcjys8A53dq9oooA8W8dfD7xnq0/jQadb6O8PiS30tkM166NBLbMN6ECMgqQOG/SrHhP4e+ItM8UXct9pHhu7t01K81Kx1WeeWW6T7RuYw+UVCqwLlDIG5QfdyePYaKAPK/ht4Q8YeELC8toIdOlsZZrP7Jpl1fvMliik/aPKlMe/yxkGKNs7SDyoNdh8UdJ1LX/h14g0HSY7d73UtOns4vPlMcamRCm4kAnAznpziukooA8x1Xwh4kvNG+G1v9h0t5vDd7Bcagr3R2lY7aSH92fL+Ykvu5C/dxWDq3w/8AH0/xAGvImgT2lrq15cWyC7kg3W09m0CqY1iKCRWILOSxfjkAAV7ZRQB8/wBh8JfFUemaLp2oabo13bWfhOz0O5WPUpYnaWG5SUyxOsYKMAu5G6h8Z4yawPHdhqmk6lonh/xDqWn3uojQb+01GW91RbJr2zubkbIPMaFkmkCx/Oyqrbvm/i5+n6RkViCyqSpyMjoaAPFbXwJrmo+K5NdXw7oc+j60lheCPVZ5ftGkSwRIuwRAFZcbVKklcNnNU7L4VeLpIdKtLr+zLSOG78QSXFxBds0iJqPmeWUHljcyeYM5I+7xXu9FAHzxq3wp+I+r22ki4j8MWsui6FbadCsd5M0d3Jb3UMy7gIwUjcQ4IBJUtnnFdXD4B12SbwxcjQPDuki18SHWNQtrW6eTCm2khJLsmZpGMgJJCgBQOeteuUUAcH8T/B+raxrvhjxZ4bntE1vw3cyyQwXbMsF1DMmyWJmUEoSMFWwcEcjmqXjHQ/G3iqDR9Rax0nTbnRNWt9StrBrxpRdFA6ujyBAE+VztwrYYAmvSaKAPF9M+HHiez+Itt4uFtpZWXVtR1O5tftRHkG4tYreNEOwhm/dbnbjljjOOeO8XeBfEnhX4QPNq8Wjw22jeAdS0e5eG7JLSy7WQoCgyDsAwSDlu/f6ZpsiJIhSRFdT1DDIoA8TfwX4t16zl8WaWug2l/d6bpdlbQLcmSOW3t5vOkfzRH8khDFUYKSmAQc9F8CfDfxfo3jDRLzUrTRXsNOutZkaSK/kll2X0iOmA8eSV2kHLc5z7V7YiqiBEUKo6ADAFLQB89RfBjxVN4MuvDU9t4Zgu7KF4tP1vzZpZrxPPWVI5EK4hRtiiTaW3HoK9H+Heg+KrPxz4p8TeIrTSbRdajshHBZ3bztG0EbI24tGowd3GK76igDxjSfh54x0qfSL6MaVcSaD4l1HUbaD7S4F7bXhm3biUxHKgm4+8CQeRmum8J+DtW8P/AA88RabGLSbVNYvL++W3EpS3ge5diIw23OFBGTt5O445r0GigDxCH4Ra5DfanrEc1mrX+gpE+lCc+R/awga2+079n3fJbH3cknOM4rO8R/Cz4hal8PtG8MQHw+i2vhRdImzdyIRdRsm2Tese6SIhOEOArHJDYFfQFFAHiUngP4i2fiafxDpkfh+WWHxI+twWs97KEuFmsktpYmIj+RkwxV8HOeQK0vEHgbxVf63a6hHp/h+NV8MalpkkMEzRRpcXTow2DyzlBswW4LFido6V63RQB4F4N+EnirTHXTtV0/w5e2s32S4GpSXUr3GnzxW0cDeXHtCuR5WY3JUru5Bxg7fw28CeNtE1/wAFnV4dAFh4X0S60cz2t1IZLpXMGyUIYwFJEI3AseWPNexUUAec6r4V8RaL8Vrzx54XhsdSi1awis9V065uDA+6Et5U0Um1hnDFSrAZGCD2o1vw/wCMdY8beFfEFzZaLHHpkd+s8S3LtsE8Soi8p+8wVyx+Uc4A4yfRqKAPmvxX4Z1rwR4Jjtby6s7K3l1rTJNFt59TZodLnhLyy7bl4zsg+XEaSBgMkfxAVY8PeC9W1xbTWtI8OaFqFg0N5p2oWV/qrvbXBnmFw11FLFHiRGd3Vk2AfLgdK+i3VXUqyhlPUEZBpRwMDgUAeI3Xw08WjU9Smt7XRDFP4i0TUoClw0QENikKuu3YdpPlHaMkANyeOU0/4a+OLe50HSZH0VtK0bXdRv11FbqRbqeG7juV5j8vAlQ3J53YO0dK9vooA+eT8JPGEnw4n8OyaF4RTVIbC30yLUUu5me8iinjkDNuQ+SuI8mMbss3UAc+o/FjQ77WvA8Q0+1DX2n31pqiWkbZ81oJklaIHjJIVgOmTiu1ooA8+1HwzH421fWTrOl2d34T1vRLe1UtMwnLI8j7jGUGwjzRg5yCmcenM+HPhl4u8OQeGL3+14df1Dw9q9/M32uUxtfWtwhjVi2CBMq7eowcNzzmvZ6KAPn9PhB4stU1tbePR5Rq3h/WbLabllW3uL+584Ko8s/u0HBPBJJOBXq3hjwvcWMmn6leapqou4bGKCWwS/ZrIOsQQlUIA7Zz6811VFAHkWkeB/FkPw9+JOhXVrpa3nia+1G6sdt4zRqLpNoEh8sEFepwDms74ifDjxx4g8LWGiaamg20P/CMy6Zco1y8TJckJtbzEj3SRfJ9w7RnBIOAK9uooA8Rf4d+NZ9WvL+az0VHufFul62Qt87bYrWCKN1yYhliYiR2w3asPx74P1jw54O8Y3OoNZ2mjatB5S2AvZHt4b6W7UrcxuU3W0fIdxkoG5xgc/RVBAIIIyDQB84aH4c1zxPcw+INH0vRtSvLLUprjUhJrRktNV+0wLEzJPDEoSSMRJldhGGOTk10ev8Awx8STLNb6bpvh23tn8E3vh+KGCZ4ooJriRWXYpQny0AxnqeuB0r2tVVVCqoVR0AGAKWgDwi0+G3xAs7ZdLij0C4tX8S6d4ga5mvZBLGYPI8yDAiO4Aw4Vsjg4IFRxfCjxTDoGuaG2k+GLqT7PqcOm6xLdSm5lS88zCshQrER5nzspbdsHHOR73RQB5hrWgajfaV4B8KC0jgutNvbLUNReAloYY7Vez4GS7qqgYzgscYBro/jDoOoeKfhj4h8NaXDaS3mp2MtrF9qkKRozqQHJCsflPPTtXWUUAeb+IPBuu3/AIA8H2lothb6v4avLK9FqZibecwKUaPeFyAVJKnbwwXiuZf4Z+L7fxm3jTT00f7Xeape3M+nzXLpHBHPaR26kOqHc4MQdhgA7sA8Zr26igDwCX4UeOrfwjYaTajQri4/4QSbwvdFryREjlLArKp8sllI6ggY96774feFte0fx3q2tajb2ENne6LptigguC7iW2Eu4kbANp83AOf4enPHoNFAHl/hz4ds3xZ8X+KvE2g6JeWupzWkumO7efLAYIhHkqyAKSRuBBOMVzus/DPx3qnjKbUp5dC+yG71VYnS5kjItru3McZ8lY9gdTgsclnPJboK9yooA8Hn+FvjbVtJGn6h/Y+nk+B08O+dBePLieORXVypjXMbbQCM5wT1q9/wr7xVdPompP4b8LaVewa/Zalfx2l7LIZlt45FLGV48sx8wBVI+UL94549qooA8R8IfDnxpomuW2oPbaDLH9n1y2mhe6dlVby8F1EceX8wH3GXj1BPSuu+DPhLXPCNpqVlqE6rpjtD/Ztibo3TWSqmHjWZlVmi3fcVslRxnnA9AooAoRV5P4i8davpa+OfFcFnFfDw7qlto9lYzztFGFcQ+bKcA5dmmHJHCoAOpz6xFXKa18PtJ1jUdWF8DJpOteTNqNksjxF7mHb5cqujAjIVQwPXYh9cgGEnxS1axs9aj1bRdG/tDSdcbS5QNZjtIHU28c6urz7cnbKAV65BPSrEest8SPCeqpLoUN19jwU07T/EsLreMVbCySwN+7APOCeTzg4rrdL8GeG7C51K4j05Z5NTuhd3f2uRrgPMECBwJCQp2qq8Y4AqTUfCOg3iwKlrLYeRMJkbTriSzJbBHzGEruGCeDkUAeF6L4g8Wa34b+HXgvR2u5Hexv7jWY9Rv2tp7lrGUQNaGdA7bfNbBYcsqDJGTWXY+NLjxZ8PviD49037dos/h6G0GhWQnKrYmONXddqna/mSF1YkHcoA6V9C3vgvw5c2enWosDajTS/2KS1meGWDeCH2uhDfMCd3PPU881TPw38GfuFj0VIYIoYIDbxSukM0cDboVlQHbJsPI3A0AZ+h6pdWPxbn8OM0htNU0QawsTsW+zTrKI5VXPRW3ocdMqxHU1dl8PeIm+JMeur4hlGlraNGbbyIsZMit5ecZwQD83WpbrwVZapq2t6lrkklxLqdounqIJHhMForFgiupDBmZizMCP4R256pFCoFXOAMDJzQAtFFFABRRRQAUUUUAFFFFABRRRQAUUUUAFFFFABRRRQAUUUUAFFFFABRRRQAUUUUAFFFFABRRRQAUUUUAFFFFABRRRQAUUUUAFFFFABRRRQAUUUUAFFFFABRRRQAUUUUAFFFFABRRRQAUUUUAFFFFABRRRQAUUUUAFFFFABRRRQAUUUUAFFFFABRRRQAUUUUAFFFFABRRRQAUUUUAFFFFABRRRQAUUUUAFFFFABRRRQAUUUUAFFFFABRRRQAUUUUAFFFFAFCKp1qCLtXE6r4i+J9vqdzDp3w10+9s0lZYLhvEMcRlQHhihjO3I7Z4oA9DWnV5oPFHxd/6JRpv/hTR/8Axqnf8JT8Xv8AolGm/wDhTR//ABqgD0mivNv+Ep+L3/RKdN/8KaP/AONUf8JT8Xv+iU6b/wCFNH/8aoA9Jorzb/hKfi9/0SnTf/Cmj/8AjVH/AAlPxe/6JTpv/hTR/wDxqgD0mivNv+Ep+L3/AESnTf8Awpo//jVH/CU/F7/olOm/+FNH/wDGqAPSaK82/wCEp+L3/RKdN/8ACmj/APjVH/CU/F7/AKJTpv8A4U0f/wAaoA9Jorzb/hKfi9/0SnTf/Cmj/wDjVH/CU/F7/olOm/8AhTR//GqAPSaK82/4Sn4vf9Ep03/wpo//AI1R/wAJT8Xv+iU6b/4U0f8A8aoA9Jorzb/hKfi9/wBEp03/AMKaP/41R/wlPxe/6JTpv/hTR/8AxqgD0mivNv8AhKfi9/0SnTf/AApo/wD41R/wlPxe/wCiU6b/AOFNH/8AGqAPSaK82/4Sn4vf9Ep03/wpo/8A41Sf8JT8Xv8AolGm/wDhTR//ABqgD0qivNR4p+L2P+SUab/4U0f/AMapf+Ep+L3/AESnTf8Awpo//jVAHpNFebf8JT8Xv+iU6b/4U0f/AMao/wCEp+L3/RKdN/8ACmj/APjVAHpNFebf8JT8Xv8AolOm/wDhTR//ABqj/hKfi9/0SnTf/Cmj/wDjVAHpNFebf8JT8Xv+iU6b/wCFNH/8ao/4Sn4vf9Ep03/wpo//AI1QB6TRXm3/AAlPxe/6JTpv/hTR/wDxqj/hKfi9/wBEp03/AMKaP/41QB6TRXm3/CU/F7/olOm/+FNH/wDGqP8AhKfi9/0SnTf/AApo/wD41QB6TRXmv/CU/F7/AKJTpv8A4U0f/wAapf8AhKfi9/0SnTf/AApo/wD41QB6TRXm3/CU/F7/AKJTpv8A4U0f/wAao/4Sn4vf9Ep03/wpo/8A41QB6TRXm3/CU/F7/olOm/8AhTR//GqP+Ep+L3/RKdN/8KaP/wCNUAek0V5t/wAJT8Xv+iU6b/4U0f8A8ao/4Sn4vf8ARKdN/wDCmj/+NUAek0V5t/wlPxe/6JTpv/hTR/8Axqj/AISn4vf9Ep03/wAKaP8A+NUAek0V5t/wlPxe/wCiU6b/AOFNH/8AGqT/AISn4vf9Eo03/wAKaP8A+NUAelUV5t/wlPxe/wCiU6b/AOFNH/8AGqP+Ep+L3/RKdN/8KaP/AONUAek0V5t/wlPxe/6JTpv/AIU0f/xqj/hKfi9/0SnTf/Cmj/8AjVAHpNFebf8ACU/F7/olOm/+FNH/APGqP+Ep+L3/AESnTf8Awpo//jVAHpNFebf8JT8Xv+iU6b/4U0f/AMao/wCEp+L3/RKdN/8ACmj/APjVAHpNFebf8JT8Xv8AolOm/wDhTR//ABqj/hKfi9/0SnTf/Cmj/wDjVAHpNFebf8JT8Xv+iU6b/wCFNH/8ao/4Sn4vf9Ep03/wpo//AI1QB6TRXm3/AAlPxe/6JTpv/hTR/wDxqj/hKfi9/wBEp03/AMKaP/41QB6TRXm3/CU/F7/olOm/+FNH/wDGqP8AhKfi9/0SnTf/AApo/wD41QB6TRXm3/CU/F7/AKJTpv8A4U0f/wAao/4Sn4vf9Ep03/wpo/8A41QB6TRXmv8AwlPxe5/4tRpv/hTR/wDxql/4Sn4vf9Ep03/wpo//AI1QB6TRXm3/AAlPxe/6JTpv/hTR/wDxqj/hKfi9/wBEp03/AMKaP/41QB6TRXm3/CU/F7/olOm/+FNH/wDGqP8AhKfi9/0SnTf/AApo/wD41QB6TRXm3/CU/F7/AKJTpv8A4U0f/wAao/4Sn4vf9Ep03/wpo/8A41QB6TRXm3/CU/F7/olOm/8AhTR//GqP+Ep+L3/RKdN/8KaP/wCNUAek0V5t/wAJT8Xv+iU6b/4U0f8A8ao/4Sn4vf8ARKdN/wDCmj/+NUAek0V5r/wlPxe/6JRpv/hTR/8AxqvQtNkuptOtpr61W1uniVpoFk8wRuRyobA3YPGe9AFiiiigAooooAKKKKACiiigAooooAKKKKACiiigAooooAKKKKACiiigAooooAKKKKACiiigAooooAoRVOtQRVOtAEy06mrTqACiiigAooooAKKKKACiiigAooooAKKKKACiiigAooooAKKKKAKOvSapDpM8mjW1vc6gABBHPIUjJJAyxHIAGTx6V5f4T+Ll5Joet+KPFtjYab4c0fUbvTLm6tTLNIk0M6RIxQKSUfeTx93HPXNevHkEZx715yPg/wCHf+EE13wa+qa0+na3qLajdMZovNEzSrK2xhHgAsoOMH2xQBdm+LHgmCS1jub69tpLraI0n064jbc5lCKQyAhm8mTAPXb7jNXT/jR8O77T3vrfWZjEPs2xZLKaN5ftIYwlFZQWDbGwR/dNN8b/AAh0Dxf4mh8Qapq2uJdwi38tYbhBGjQlyrKrIdpO9twGAeOOBWbB8BfCEOkz6WL/AFiW0nsLbT5Yp3hkV4LdXWIEGPGR5jHPXIUjBAoA1dT+M/w70y7e2v8AWpbdk3q7PZTbVdI0keMnbjeFljJXrlwOvFNu/jV8O7QwifWZ18yIykrYzsIlW4+zOXIQhNs2EOcYJHYiuJn+Ak+oeKNV/tTVopPD2oHyZIPLjecW6wRxx7JTH5iShoo2LbyDt5BzXWeIPgr4b10btS1jXZJDpg02SRJYULxC4S4yQIsBvMjTkAcDGKAKviP43eHdJ8eWujmaJtGRb9NS1F45VW3mtVQtGh27ZTmQKQuSDx3rdt/i54HuNU0/S7fULye8v9/kxQ6dPIQUn8iTftQhNsnytuxjr05rA1z4AeCdZnuTfXetG1nmvJxaJcosUcl1sMzL8m4EsisOSARxxxXUaF8O9L0rxVp3iVdT1S51Cx02TTlMzRBJIpHDsWVUHzblXkY6fXIAus/Ezwdo/i3/AIRbUdQnh1PzbaFl+xymNWuMiHMgXYNxUgc9RiszXPi54Zi0HWbvQJm1XUNNsLi9FpJDPbrIsKF3HmNHgcA/WpfE3wn8PeIPFdx4kvL7Vo7ueexndIZUEe6zZmhwChOMu2eec067+Eng2Wx1G2todSsm1C1mtJ5otQmdhHKpWQASMygkEjO3jPGKAOS1n43XOm6x4J02TQYkfxRptjeQtJOVSWSd1WSFHxtVo1Yvl8buFHJrY+FPxbj8ceKH0n+zBaw3NhNqOnSiQsXgjuntiJBjhiUDDHGGx2ybdz8GvCl0mmR3U+pTx2FpY2m15U/fRWchktwxC8FWPJTaWHBzWt4K+G/hrwjrlzq+kRXAnlhe3iWSQMltC8zztHGABhTI5POTwBnAoA7GuG1jxteP8Uk+Hug2ds+oR6QdWu7m7dhFFEZPLRFC8szNnJ4AA75xXc1y3iDwRp+p+LrXxda319pGu29o1ibyzKZlt2bd5brIrKwDfMDjIPegDnU+KUOka3NpfjSOx0e4t9PtJpoIpJZpBcXEzxqinYFdSVGCDnOcgYqzqnxn+Hel3Jg1DWprYqG3tJZTBUZYVmaNjtwHEboSvX5gOvFN8RfCHw7ruo3t9f6hqs0l9p8On3SSvFKk0MRdl3CRGydzs2T3xjGBjiLn4Bz3vijUVvdVik8N3qJaPbvHHJMLRLZIVCytH5iTbo0YuHwQOQelAHb33xq+HdkkbXGsXCh45JW22E7eUscwgk34Q7NkhCnPTIPQisyf42eHk8dNpqTxHw7Bpd9eXerPHIixvaypHIqZXEoy5GVzyuOcirOvfBTw3rkCR6lrGuyuNLfS3kWWFC8LypKxIEWA26NOQBwPcmqv/CgvBTRXFrNd61NYy2l5ZpaNcJ5cUd1IJZQuE3A+YAwJJwRjpxQBtx/F7wLJfWFhDqF7Nd3zSLDDDp08jBo5RFIH2odm12AbOMAg9OateJfih4M8OeJW8PaxqNxb36fZ94+xTPGgnYpES6qVAZlK9evFN0P4caVpXiPSPEC6pqtzf6XYzWMTTPEFkjlKs29VjHOUTkY+73yc1PGXwl8OeKvEV3rmpXurRz3Qs1lSCZFTFrKZYsZQkfOxJ55zQA+7+KnhufRNYu/Dszarfabp8199lkhmtg6RrlhvePA/WuO1n45XWnP4Ejfw/EsnizSrO9gMk5WN5pnjDW6SYwrIrl9z4BwAOTXbL8LPCMFhqVrp8OoWLajZyWU8yX80riKQYcKJWdQSO+Mis25+CvhG6sNLsbq41SeDT7C004K8yZmt7WUSwq5CcFWA+ZdpI4JNAFf4ZfFyLxl4xfRP7NFtb3Nrd3enTByWeK3u2tnEgxwxIDjHY4PI59SrjvB/w38NeFfEVzrmlR3AuJY5YYkkcGO2jlnM8iRjAwGkYtyT0AGAMV2NAHnHxU8beJ/COr6LHZ6Tpc1hq+rWmkwTTzuHEs+/c5VR91dq8dTk9MVZg+KOg2N9JoPiR5rLxBY2a3OqwW1nPPBagxNJu81U27SqPgk5OMdeK1/H3grT/GY0b+0b7ULX+yNSi1K2+yOi5njzsLblbIGTxxnNVb74eaTdaz4q1U6hq0Nx4nsI7C9MFwI/LjjRlRoiF3IwDtzk9aAMi++N/wAObJXNxq92Gj+0eai6dOzReQqNLuAQ7dqyIxz2Oa07n4peCYJ76FtWeQ2MkcM7RW0jqJZDGI4gQvLsZo8L33exxyUX7O3guMXSjVfEBF1BdQSjz4QCtzDHDNgCLglYl+hyaPHHwRs9Q06/m0PU7mPV7yG3tZLm4MYJt454pCuRH8zARAKXDbckDANAG/pnxp+HWoyxw2muO8kgbCG0lUhh5vyEFeGPkS4HfYcdslj8ZvAGoaZJe2OrzvhrVIo2sJxJM11n7P5cZUM4fBxtHY9KyPA/wZttJMmoapq039pz2rWVwbGGCCKWAF/J3KIwBIqyHLIFDHqD3lsfgR4RsooBbalriTWq6eLSfz4y9ubHcIGX93gnDsDkEEHpQAz4d/HDwzr+habJrU8WnaxeCQtZxJJIExJMsYJ28M4gkIU88Y9M9Povjqz8YeDdQ1zwGkmpSwwb7Rby1mto7lim9QrOoJU9Ny5AP0rnvCnwN8KeGLw3ek6jraSSWrW05eaJ/PUu7gtmPhlMj4K44wDkV3Hgbw3Y+D/CWm+GdMmuZbLTYBBA1wwaTYOgJAAOBx0oA8/8FfGOz1nwppfijU/sdhp8tmh1BFDtLb3sk5hjtVXqzF1cdAeAcYPG1H8ZPh9Jdx28Wr3EpezW+MkdhO8aW5DnzHcJtQZjcHcRgjHWlv8A4Q+Dbrw1rOgpbXFrBq2sf21LJA4WSO73q4dCQQAGUYUgjk8c1Zs/hvpNrrOpavHqmrfbNR0hNJnfzIgBEpZg6gIAHy7H056YwKAKtz8YvAVrZJeXGpXcUD2Ul+jmwmIa3jZFeQYXkAyJ07HPrWvo/wAQPC+safrGoaZeyXNppCSPdTLAwQeWXDhSQAxBjYED27EZ46++APgq50tdPS61ezh8q7gkFpLHGrxXLo8qbfL2ou6NSAgXHPrXUeDPhv4f8L3esXVs1zeTaxFHDfNc7P3ypvALBFUMxDkFiCSAATxQBy3/AAs3xPJ8LLf4kpoekw6Lc2Ut8UmuZDJaQhGaJpNiNvDELu2DK7v4sE10SfFbwaEnWXUmaW2kht5/ItpZF+0SGNVhUhfmctKgA68+xxUX4S6Mvgi58DjXNfHhuS2ltYbEXEeLeKTOVV9m5gASFDlsD3AI5/xv8D7W/sL2XQtUuYtVvPssM9zcGLc1vDOku3IjwzjYoUuGwOBgUAdB/wALr+G/2O0u/wC3nEV1CZo82koITe0Y3DblcujqM9SpxTrT4yeA7/S5Lyw1aeRvMtYYYmsJxLNJcpvt9kZQM4dQSCB0BrG0H4LWYs7a41zVpxqiabLpU0mmxQQRzWhkdo1ZBHtDqH++gTJznINT2PwK8J2Qga11PXUuLZtPa1uPPjLwNZRmKEr+7wfkZlbIIOfWgCP4e/HLwvr3hvS7rWrmPTtXvIGmls4UklEZHnFV3bfvMkEjBevH0z3HgXxjoXjbSTq3h6a6nssrtlms5YBIGQOGTzFXcpDDkZFcZ4V+BfhLwy8jaTqGtx+fYmyuN80Tecv7zaxJjyGXzGwRjPGc4rvPBnh+z8KeFNM8NadLcS2em2yW1u07BpPLUYUEgAHAwOnagDXryzxZ478b6V8RtO8I2Wg6LNJq0N9cWBlunUslsqEByBhS+44/u4Gfb1OuY1rwTp2rePdF8Z3F7fx3+jwTQW0UboISkoAkDAqScgDuMY4oA5nX/jb4L07QrrUrGW51V4DDsgt4GBnWS4+ziRCRhoxKCpYZ5HuMyeOvi74f0XRvEX9lzC71rR9Pur1bK4hkiWb7MFMqBiuMrvUHHr3waqv8CPBLabcWCy6rHE0MdvaslwoaziS6+1KkR29PNOfm3HAApmp/AnwrqOq6rqV5rHiKWfVILu3uC90jHy7lUWRQWjJAxGuOfl7UAT/Ef4p/8Ihpvhe9vLe1sbTXIGaTUbwSG0tZfLVo4pGQZXeWIDngbT1q/F8W/B9vbSpq2pC3vrSwlvLyOGGSWNRCiNceW4XEgTzFOVzkHIzzjS17wFYavptvp0uq6nFaxaY2lyxI0TJcQMFB3q6EF/lGGABGTjrXIj9n3wWs1y8Ooa/FHPZXNgIvtaMIreeFIXjUshYKFjXbknb2oA2IPjV8PZpmhXVLxXXeCJNNuE5W3+0Y5QcmHLgdSBxWdqXxq0CZtDPhthfi+1nT7C6S6iltnhgvI3kiuFDqNylUJHY88jFV9e+BuiS6ffTabqWqPqTbprcXE8YiM4sTZoXxHnb5ZAOPrUXg74GaRa+HtF/4SK+v7jW7M6bNcyxXCGNnsYTFFGuYx+6AZzjG47uScUAdpoHxI8Ha9o2q6vpOqm6tNKg+03TJA+4QlWZZFXGWVgrEEA5waz9O+MPw/v8ATptQh1i4EELQB9+n3AbE0fmxMF2birJyGxip/Cnwz0Pw34Kv/COn3upHS7u3ktVWSRC9vC4YbEYIM43nBbcenPFZuifBXwbpsM8Ej6vfRTQWcBSa9aPatrD5MRBiCHOzg5JBPOKAKmufF62tPFXhK3sIrG50HxDdy2gvJpJYJY3RCxba8YXAIC4LbmJ4FYlj8fbHWdJt7zRbS2+0alqsGn6dZXMjrMI5d5S6mXHyxssbMoXOeOc5A7S2+FfhyG4jjNzqtxpMNxHdQ6Tc3Rnto50ztkXeDIDk5I34JxxWTp3wL8E2FuqW7akJ4Psosblp1MlmlszmFIyVxgea4O4MSDgngUAdd8MvFcHjjwFo/iu2tntU1G3EhhZsmNgSrLnvhgee9dHWX4S0DTPC3hrT/D2jwmGwsIFhgQtuO0dye5JySfU1qUAFFFFABRRRQAUUUUAFFFFABRRRQAUUUUAFFFFABRRRQAUUUUAFFFFABRRRQAUUUUAFFFFABRRRQBQiqbOFJwTgdB3qGKp1oA89PxL8QKxH/CnfHhweoWz5/wDJil/4Wb4g/wCiO+PP++bL/wCSK9HWn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ZvhjVLjWNEg1G60a/0aaXdus74J50eGI+bYzLzjIwTwRWlRRQAUUUUAFFFFABRRRQAUUUUAFFFFABRRRQAUUUUAFFFFABRRRQAUUUUAFFFFABRRRQAUUUUAFFFFAFCKp1qCKp1oAmWnU1adQAUUUUAFFFFABRRRQAUUUUAFFFFABRRRQAUUUUAFFFFABRRRQAUUUUAFFFFAHiMfxO8WJ8an8Myf2bJoo8RjSQotWE3lNZGcSeZuxxINn3cHOOte3UmBnoKWgAooooAKKKKAPM/jhomt6g2kahp+rTRWtqZIjp0U0kTXVzLtWFg0ZBJX5+CcDcW/hqT9n3WNR1TwaY73TZrRbd2VXnlkkmkYu+/wA0uMiTI3FQSFDqueK9IooAKKKKACob+RobG4lV1jKRMwZhkLgdTU1FAHi/7PXxK8VeNNT+yeJU0/8Ae6Dbamn2a2eExSPNLG8R3M2cCNG7Eb+nSvaKAAOwooAKKKKACvN/jjous6lBpN9p+rzQWtm8iSWEUskTXc8oEcBDIQcqxJAJ2gncfu16RRQB5p+z5q+pal4Xnt7/AE2a1W2nkUSTzSSTSSebIH8zeOGyobaCdqugzxXpdFFABXkP7XFxPbfCIzWc8sN4NVshCYpnjYgzrvGU5xs3Z9s169QQD1FAHyHrOsasfhTqMd5e6hb69B4/hDaTNdyhbCBph+5jlzukt2jBbf8AdwxwBiu58B+JfEVh8APHd9HcagPE2nX9+z6dclpG0nL/ACxRO2TJEiZdX6HnsMV9BbR6D8qHRHRkdVZWGGBGQR6GgD548QWHi7SfjdbzaNrUl1pMTi+luEmmlXTtPismRoJ48bW3ylZFwS7HJxxms3wNoOuXXw+1YprsX2O01K2v7rV7S/vpIdatliZmiAkdpInDldyIQGOF4ycfStpbw2tulvbRLFDGAqIo4UDoBUtAHkXwA1LW/tutaHqml3UJtblxPcXdzJLOZFWMDO7ICFWwuGOfLduN1Y2jyWuqeNPiHpnxE1PULHUTqqR6IqXEkTix2L5LWoX7xLb920Ek8N6V7tSEAkEgZHQ+lAHzfoWp39j8QvG93pV1cy3MXjjTLS1hMzsjWs2xLhFUnGzDSsccBkz2r6RqCaztZrmC5mt43mtyxhdhkxkjBI9DjIz6E+tT0AFFFFAHHfGbxVdeDfh3qGuac1mNQV4beyF3nymmllSNQ2CPl+bJOeACe1cfoPjT4oa34K1ee18LwpfLDdz6PqzRhLS7WORhCpgaTzVMirkHphgfavTPEfh3SfEK2K6vbNcLYXkd7bASugWaM5RyFI3YPY5FatAHzz4x+M3izQfDPh7V/sUKz6tZf2kLG4snDpF50CBHYNgfJJIxxlgdpxtBrkdE+Kfi7wd4H22MsdzFJFrN1avewyTM88WpBYoQ2ckGGQkL1wARxX1pRgegoA8q+Gvj7xN4l+JOu6LqFrp1pp+nzzQrbnet0EURGGcDGGjkDSHPA4UDPNeq0UUAFFFFABRRRQAjcKeccdfSvEvgT8TvFni7xXDpfiBdOMFzpNxep9ntXiaKSK+ktwhJYhtyKr9B19K9uoAHoKACiiigAooooAK+cfEdv4n8I+M47m5urvxFK+s+ZNMbq4S2jaVpZLdJVXIASMABFUglYhn94a+jqKAIbKWSaygmmhMEskas8ROSjEZK/h0qaiigAooooAKKKKACiiigAooooAKKKKACiiigAooooAKKKKACiiigAooooAKKKKACiiigAooooAKKKKAKEVTrUEVTZwCQCT6DqaAJ1p1cZ4b+I2g60NNYQajYR6pPLb2Et5b7EnmjZleMMpIDZjfAbGdpxmumk1fSY4TNJqlkkQcoXadQu4dRnPUelAF2iqb6rpaGQPqVmpix5mZ1GzJwM88ZNOn1HT4HkSa+tYmiAMgeZQUB6E5PGaALVFUI9Xsz9pM8i2qQXHkb55EVXbaCCpz0+bHODweKnS+snvDZpeW7XIBJhEgLjGM/L17j8xQBYorlde8daTpOsW2lfZNQv7m4vBYr9kiVlW4MTTeWWZgAfLUt7ZHciq0/xK8OrFaC1S/vLy6up7NbGKDbcLNAm+WNkcrhlXBxnLZBXINAHZ0VyGl/Ebw1fXGv2xlubSfQLWK7vo7mHYywyReYrqP4ht/EHg81asvGml3fw5HjyG3vv7KNg1+EaICYwhSxOzPXaM4zn8aAOloridO+Jeh31nq1xHY6rG+mW9rcSwSQKJZY7hcwmMbvm3dOvUEdRitbxp4rtPCukNql/p+p3FvHBLcTm1hD+RHGu52fLADA7ZJJ6A0AdBRXnt58W9BsLi5h1LSNfsRaWYvrmSa0XZFbFgvm5VzuXLD7uT144NdH4o8VWXh+bSIZrO+vJNXuTa2gtY1bdJ5bSYJZgB8qMc+1AG/RXP6N4u0fVkjayaYjz5ra4EiCNrSWJcukqsQVPToD1B6HNax1LTRHBIdQtAlx/qWMy4l/3Tnn8KALVFUxqmmETEajZkQDM379f3YyRlueOQRz6UXeqWVvAZPtEUj+S00cSSLvlUDOVBIz9envQBcorKvfEOl2Vml1d3CxIVjeRSyloUcgB3APC5IBboM+nNatAFTWbW5vdJurOz1CbTriaJkju4UVnhYjh1DgqSPcEVwX/Cv/ABx/0WjxP/4LrD/4zXpFFAHm/wDwr/xx/wBFo8T/APgusP8A4zR/wr/xx/0WjxP/AOC6w/8AjNekVj+JfEVjoJso7iO5uLm+laK2t7ZA0krLG0jYBIGAqMeT7dSBQBx//Cv/ABx/0WjxP/4LrD/4zR/wr/xx/wBFo8T/APgusP8A4zXUaR4w0PVr/S7PTp5bj+1dNOp2cyxERyQAoM7j3/eLx15roKAPN/8AhX/jj/otHif/AMF1h/8AGaP+Ff8Ajj/otHif/wAF1h/8Zr0iigDzf/hX/jj/AKLR4n/8F1h/8Zo/4V/44/6LR4n/APBdYf8AxmvSK57xJ4u0zQ9d0vQ5Y7i61LUyxt7a3CF9ikBnIZh8o3DOM9+OKAOY/wCFf+OP+i0eJ/8AwXWH/wAZo/4V/wCOP+i0eJ//AAXWH/xmum8O+MtF13Uzp9i04kaKWa3eSPalzHHL5UjxnuFfA5x95SMgg1a8PeI9N1+4vk0pnuILKZreS5GPKaVTh0U5y20ggnGMggE4NAHH/wDCv/HH/RaPE/8A4LrD/wCM0f8ACv8Axx/0WjxP/wCC6w/+M16RRQB5v/wr/wAcf9Fo8T/+C6w/+M0f8K/8cf8ARaPE/wD4LrD/AOM16RWJ4o8S2fh02rXtpfyw3E8cLTW8G9ITI6xoXOc4LMBwCe+MDNAHJf8ACv8Axx/0WjxP/wCC6w/+M0f8K/8AHH/RaPE//gusP/jNdJ4b8X22t63c6QukazYXFvbrcE3tqIleNnZVI5J5KtgEA8GukoA83/4V/wCOP+i0eJ//AAXWH/xmj/hX/jj/AKLR4n/8F1h/8Zr0iigDzf8A4V/44/6LR4n/APBdYf8Axmj/AIV/44/6LR4n/wDBdYf/ABmum8X+MNN8Lvb/ANo2uovDLJGktxb2xkithI4jRpG7AsQOMnuRjml0Pxjo2sawdLtGnErLO1u8ke1LlYJRFMYznkK5AOcdQRkc0Acx/wAK/wDHH/RaPE//AILrD/4zR/wr/wAcf9Fo8T/+C6w/+M12Gg+I9N1y+v7fS2e4jsJmt57hQPK85Tho1OcsVOQSBjIIzkEDYoA83/4V/wCOP+i0eJ//AAXWH/xmj/hX/jj/AKLR4n/8F1h/8Zr0iuZ8P+N9E1rxPq3hy3W+g1DS4o550urR4Q0TlgsiFh8ykq3PtQBzv/Cv/HH/AEWjxP8A+C6w/wDjNH/Cv/HH/RaPE/8A4LrD/wCM1NY/GLwTfabqF/aXN7Olnbx3SxpaMZLqGSVokkhUcuGkUqO/tyK6Sz8V6bP4Vt/Ec8N9YW1yVWKG8tmhuC7PsRPLPzBmbGB3yDQByv8Awr/xx/0WjxP/AOC6w/8AjNH/AAr/AMcf9Fo8T/8AgusP/jNbvg/x/wCH/FPiDVdB077fFqGlqkk0V3ZvBvifIWWPcBvQlSAw9KgufiV4VjsLnUIbme7tIb5dNjmt4iyXN2X2eREeN7BuCR8oweeDgAyf+Ff+OP8AotHif/wXWH/xmj/hX/jj/otHif8A8F1h/wDGa7bw1r2l+IvD1pr+kXS3GnXcXmxS4xle+QehBBBB6EGsLw58RNA1vRNW1xIdVsNL0uMyz3d/YvBG8YUsXjLD51AXOR6j1oAxv+Ff+OP+i0eJ/wDwXWH/AMZo/wCFf+OP+i0eJ/8AwXWH/wAZo/4XX4F+wfaPtF95/mbfsX2U/aNv2b7Tv2f3fJ+fOenH3uK7Hw74k0fxApbSrxZx5ENyvGN8Mq7opV9VYZwfUEdRQBx3/Cv/ABx/0WjxP/4LrD/4zR/wr/xx/wBFo8T/APgusP8A4zXpFFAHm/8Awr/xx/0WjxP/AOC6w/8AjNH/AAr/AMcf9Fo8T/8AgusP/jNekVx198TPBlr4kt9BOsRT3M0kcLSQESRQySu0cSSOvCs7o6geo5xQBkf8K/8AHH/RaPE//gusP/jNH/Cv/HH/AEWjxP8A+C6w/wDjNbHiP4leD/D3iM6Hq+p/Zp0WMzysh8mAyLI0ayP/AAswikIH+z2yM5i/GTwO2j/2it3dlvOEQtfs5+0HMH2gPs/u+SDJn0468UARf8K/8cf9Fo8T/wDgusP/AIzR/wAK/wDHH/RaPE//AILrD/4zXRab468Nal4ps/DdhevcX17pX9r25WF/KktSUAcORtOTIvA59cV01AHm/wDwr/xx/wBFo8T/APgusP8A4zR/wr/xx/0WjxP/AOC6w/8AjNekUUAeb/8ACv8Axx/0WjxP/wCC6w/+M0f8K/8AHH/RaPE//gusP/jNekVBqN3FYafcX04kMVvE0riNCzEKMnAHJPtQB59/wr/xx/0WjxP/AOC6w/8AjNH/AAr/AMcf9Fo8T/8AgusP/jNbWo/EHRLHS9I1WS21SSw1NLeRbmK0LR26TsqxNKf4QWYDjJHU4HNXNA8ZaLrmt3Gk2DTNPB52WZMK3ky+TJjnIIfjDAZ6jI5oA5n/AIV/44/6LR4n/wDBdYf/ABmj/hX/AI4/6LR4n/8ABdYf/Ga9IooA83/4V/44/wCi0eJ//BdYf/GaP+Ff+OP+i0eJ/wDwXWH/AMZr0iigDzf/AIV/44/6LR4n/wDBdYf/ABmj/hX/AI4/6LR4n/8ABdYf/Ga1rz4j6BY2Os3eow39iukvCsqXMIjaXzjiIplsHcexII7gVqah4q0vTfC8HiDVVuNPgnMaxwTIPOaSQ7UjCqTl2JGAD3570AXPDGn32l6JBY6lrV1rV1Hu33tzHGkkuWJGVjVVGAQOB2rSqO1lae2jmaJ4S6htjkEr7HBI/ImpKACiiigAooooAKKKKACiiigAooooAKKKKACiiigAooooAKKKKACiiigAooooAKKKKACiiigAooooAoRVOMgEqAT2yeM1BFU60AeX6X8L9Zm8NaN4d1rW7SOx0q+uNQRrCNxLLPI8zRncx+UIZicAEsVHIGRXPXfwz1LTW8L6a2kaLfzveTreXCWc0lvt+wSQLNNvLEM2UGBgcAZ4zXu606gDxDT/AIHzad4fi02CfR7oxahJLItzFIEvbZ7cQlJihVtw5YckckY5zWjrnwm1S8vr2az1e3tIpijRKhceVKsYRZkzu2nCgNH8ySL1APNevUUAeTX/AMLdVuNS1C8N7pUiXdxdE20kLeSyXFpFAzkAcSKYdwx1DsuR1qbwp8L7zQfFtjq63dhOlre+c07IRczR/wBnx2m1mxyS0fmHnGT6816nRQB5feeB9f8A+EljnsJbMRWniV9eikud2JRLbNCYvl5BVmY5PbbjviDW/hZqGoaNqdrcXWk6jcazez6hfSTwvF5F00cccEtsyEvGYkjA65bnkZr1eigDyk/CvUrjW7bWNQ1qO4vLfMU0gUg6nALeFVS444/f26S8Z6svck39P+HuqW3wqi8KtrTG/j0GTSPkkYWblkZPNMeM5w2evbHvXo9FAHn9v8Oidb8JaxNfrFPo+nJY6jDCCY79Y9rQ5zyNkq7x9SK1PGfhS61jwh4n0ez1S4afW7SS3Q3kpeG23qVyigZAG7OO+BzXWUUAeS+NvhVqXijW7TVJtQsbWay0aG1tGCNIEuophKHdD8skJI2lG6g54OK6nxj4e1/W5vCl7bzaZFdaNf8A264V9/lyN5EkW1MDIH70nJ9APeuxooA8g174Ua1eJJeW2r6W2rXl/eX99cXFoTFvmt1t1jjjycIqIg5JJK569MDUvAniLT9e0bT5dLh1y3t5J7ljslEE3mX4ukiLnfsZGUEs20MCBkjIr36igDxiP4P6rBrthqtteaPEbK9ubtoVhYJdmW9a4VJeOiqxUHnDAMB2qzbfCS/s4Y4bXVLXYNNubORHVjHL5v2gqhQ5CrG0/wArLhtoZTkNx69RQB5Bf/DXXF0/U7eG8gY6roy6RLHGSYwxhhiNyd/KFVibIQ/ONgIyuT67GuyNUyTtAGT1NOooAKKKKACuc8f+G/8AhJdMggh8qC9gmMlrel3WSzYoyGSPYQS21iNpIBB59K6OigDi9E8FHQ/EPhyTTJIV0jRNEk0pI5GYzMGMRDZxjjyRn13H057SiigAooooAK5Lx14Vm8U3dlbzxaYtjbzQXKXLRE3kEsUqyZibouQu3PBGT16V1tFAHnnhfwDqHh67sZ7S+s5v7JtJrDThKjcwTXKSyGTB++EjCLjgkZPXAPhx8N18Ia8L6K4t/KgsprKPyY9j3KvcGYPP2LrnaDznLHjOB6HRQAUUUUAFcn8RPC1x4tt7bTXNlHZJKk/2hlf7VbTI4ZZISDgNgEZPTPcZFdZRQBj6Jo8tnretatdTJLNqM0fl7Qf3cEcYVE577jI31etiiigAooooA5Px3pHibV7vTo9Jm0UafBIJriG/jlYySKwMZ+QjIUjdg9WC+nOP4d8AaloN3Yz2d/Zzf2RDeW+miaNuY7q5SWQy4P3lVNq469T6V6JRQB574A+G6+FfEg1KK4t/Kgt7u3Qwx7ZblZ7nzw056MycqDzncx4zivQqKKACvK9N8DeLrPxPrnja3bw7Z+I9SsEsnhjad7G6KzZWeVThg4j+QAZ6nntXqlFAHhqfAq3tbbWpYdL8P3w1IwWsWjX8s72NpZRytKY0cfOHMjFwcbVOAFwM109z8P77T/h74T0SyvJb6bw3q1tqAWSQkyxxyMTCGbk7UfC567FzXpdFAHlOheF/ihb6r4m1q7vPB/8AaOrLGlvLHHcFljVxtjcnBCpGX2hQMu5Y9a4nw1+zzrGi2tmItdsg2lT2E9nBHvWG7ltppXaaYY+R3SUKdobBXOTX0ZRQB5l8OvCnijwboWn+Brf+zL7RrfRJvNu5kcE38krNtxnmIh24GCAvXkVn+D/hhqvhjwxqmm6bY+GoIdanhGo6MJLhtOWDYyT+Tu+ZHkBHGNowOteu0UAeEf8ADP1svhi+so7qFNY1C78waj50xbSoRB9nWK3yd0m2ElP3jANnJHAWu78EeDV0HxjJd2cctvpWnaBZ6DYxuctKsLO5kP8A32qg9yG9s95RQAUUUUAch8VfA6ePPD66S+varpASTzAbOXEc3+xMnSSP1UkZ9a8zX4F6rLrdreTXnh6zgM2nSXcOmWj28X+gTSSReVHyF8wOoYbvlIJBOa97ooA8C8a/ArXPHF/d3PiPWtNg/tn7FNqxsUk+Sa1jnRRCG/hYSITuII2t1zxVT4Aa0qjVv7Z0464hWFU+f7OYRppssk43bsnzOn+znvX0PRQB5Z4R+GmqeG/iF4Z1a2u7KbSNE8Jjw9h3cXEpDxv5uNu0cx4xnv8AhXqdFFABRRRQAVU1q3mu9HvLW3MYlmgeNC5O0FlIGcc45q3RQB53J4T8XReHPCuhWt1oElppFtAl0l1HKwmmhChHAUjhdu4Kf4senM/gnwFceHvHWreJGv4XbUhN9r8pWVrxmm3wvIpO1WiTMQK/eBycYxXe0UAFFFFABRRRQB5/b+C9SivtY1drXw9Ld6z5Ed/ZPFIbOdYy+6Vgc5lYOBkjGEAOetQT/Dif/hGNA8PrNp91ZeH5be5s4rmElZpFEqyRyA5Aj2SAJgErt716PRQBheAPD/8Awi3g7TfD/wBqNz9ii2eZggcknCg5wozgDsAK3aKKACiiigAooooAKKKKACiiigAooooAKKKKACiiigAooooAKKKKACiiigAooooAKKKKACiiigAooooAoRVNkKCzEKo5JPQCoYqnWgDyLR/GWrQfEmPVrueUeGvFUE1tpTSyq0MU1tuaJlAOVEqeYTnHIQViw/F7xgfDqXxbQp7sWlhfyww2UpZYJ4pGnIXzCSYPL8w+q/LgMQT76Pwp1AHi/iD4iajpniDV7bSZdFAmu7eOPU7oym1XdZeanmYYhd7KFBXA+rYyo8d+NbTV9TLGzvoP7ZXTVtVsnElo09pC1q+dwJiM7MrFlB5zxggez4HoKz77RrC+1ax1O6SZ57HcYF89xGCwxuMYO1mHYkEjJxjNAHL+MLy6/wCEs07R72dotOOi317M6ExrLNGYVAJzwAsjtjPof4a8w8G6vcL4V8Fy6T4g1bMvhqeXxRNHNJci1QWhKzsGLBbgTbcAYZhvyCBx9AXVna3UtvLcQrJJbyeZCx6o2CMg/Qke4NT0AfMIvNdh0qK10nUN3iPRNVinhuLHUZZbLW1is5JWjQOSVMigLJHkgOVIPNdv8P8AxDq198TPE+svb6lfPd6Lp95ZaOZlR7WKR5RtCOwRX2CJ3yc5bHpXswAHQAUtAHgWuDUJ/Efj/XdHnvZL/wANatp+pw6et0zCWFbWNrm32htp3Zl4HHmAHtXpHhtLxvD6TNpeqSnxHNLc3LpcKjWEcv3AQ7AqVQrwgOGDHHNdrRQB82+MreztPD/xEuLPU7+K40bXrS3sB/ak4CRulqGQ/MSVJMuTgnO73r0H4VX00vhDxXaa5eTQ3ttfXP2jTp5nb+zYig2IkrHdJEVHmLJwCHwAMYHqOKKAPnfwhrV5F4S8GXGh6pd30r+GribxLHPcyzQIBaFkeUlv3cxm2rhSrEM/pkaGnfGLUU0+7EEemNHa6I9zGrK6eXLELbKku+X+WZyM4zs4OMtXvFUNf0iw1zSpdM1KN5LaQqxCStGwZWDKQykEEMAcg9qAPHtS+KXiiz021vYr3w1dobG7vn8mJn81IryGKOMFZSEdopCSPm2sOnBqdPil4qk06S7i03T5C1mlw0W0xvZS/avKa1cuwVpSgJXJQEqegINeuaPpdlpNp9lsYiiFy7FnLs7HqzMxJJ9zVzavPyjnrx1oA8WvPiPqlidWvrO2tZX8+waVTFIJzFJZeaxWF5AC6kDMalTtDYDOMH0H4fX11cv4hspneW307WJLWzkc5Ji8qKTbk9drSOn/AAHHUV1JAPaoLCztbC1W1s4UhhUkhV9Sckn1JJJJ7k0AT0UUUAFFFFABXDfG7UNcsvAmoJodlqUry2lx511YlBLaqsTEMu5l5JwMjJAyQM4ruaKAPC9G1jXpPir4e86TUVsJobNZbaVytzFK1nIThASr2xOC7dVkUc+nulHfPeigAooooAK8z+MF3osWuaHa3Hia50jV2uYJ7YrevGkUUcoMp8teJGkGYwrBs54AAJr0yigDx34deJ9Yi8W30niqWFvtjXjTSMXR9K2XiwW9syklQsisrKQAWILfMDkdN4E0S1svHfiK6sJNRNpbRw2R+0X004luCPNlfDsQOHiX5QBwwrvMD0FFABRRRQAVxPxOvGs9W8F+XfTWxm8QRxOiTFFlQwy5VgDhhkL174rtqKAPH/gXqGsXPizXYNUuru5i8nzLV2didn2mYYuUP+ruQMDAwCir6cewUUUAFFFFAHFfEu8a013wQEvZbfzteEUiJMUWVDbzZDKDhhuCdehxXH+Ada1K18R2N3rF/PEzW+p/8JCs8jFIJxexpaKQeE+VnVMYynPIANey0YHpQB5F8ILzXLjxJYfbLi7kml0i6k16KV2YQ3wu1EakHhDtMwAGMoq9gK9doooAD0rw3wb4rt9K+Kfi3WLnxQbzwTNpUFzDff2m9zb2syzGJ1kDD91KzEYVcLtTp6e5VEtrbLG8a28ISQlnUIMMfUjvQB84aPqHh3Wr34hy2/xQ8SXug2Mcd68FrqshuQ8AfzXWUD90kjlVVFxu8skAKRXdgeIfCfwp8DaNc3t/cX+oanY2Wq3U87STRrO5aUeYTnr+6B6gEY5xXqcdraxhljtoUDfeCoBn60l/Z2t/aPa3kCTQvjcjDjIOQfYggEHqCAaAPIfh34vttJ1r4qXHiLxNM2m6Vr0cNvLczmX7PG0EQCoOw8xiAAOteO+DvFnjySyFrqesatPaXN9oxu71LlthsJp5t0kvzE29w2ESRVIAUD6n7ASztIwwS1hG7G7CDnnPPrzThbW2yVPs8W2UkyLsGHJ6k+tAHl/wW8bS3Xwt0a38TaxEvig6LLqLJdkiRrVJHRJ3GMkbQhJ6nOe9cd8L9Y1Gw8CeKYNR8VW0eq37RWmk+IP7bmvrC5uZ4n8nyvM/1TBvvJjA+Wve/wCzbH+1F1M26G7SA26SnqsZIJUegJAz64HpUv2W18gQfZofKByI9g2j8KAPlCDUPHs3gTUbe78Qw2Nu+rQpp63+vzW7aiYLTF0ttdp8xV5xuUnCsc464r2/4c6rqB8Xf2L5F/Hp0nhnT9S8m9maWa0ncyI0bu3JYqik5/iVj3NehvDC6orwxsqEFAVBCkdCPSorWxtLW5ubmCFVmunDzydWcgYGSewHQdBQBYooooAqazJdw6Pey2EfmXaW8jQJ/ekCnaPzxXzj8GvHniS30bWRqerXNxc3ehWB08XjM7Sa3LbzvLAuejEopMfAXjgZr6ZqNYIF+7DGPn8zhR97+99fegD4p/4TT4g+T5P9uaz/AGGNEF4bzz33f2t/ZRl8rfnOfN+fy843cY7V6F4D8TfEG++LenW2vXV9bXU9/cW+pWhcrHBYrpkEiSBPup++YkPj7zFc9q+k/s1vs2fZ4tu/ft2DG7Od31zzmnNDCzs7RRlmXYzFRkr6H29qAPMv2XdXvda+D9ne6lqlxqd39vv0kuLiYySEC7lCbif9jbj2x2r1Co4IIYFKwQxxAnJCKACfwqSgAooooAKKKKAPJfjHrXiLTvGFj9lWOXS7TTjdx2Dh1Gp3XnonkhkIy6odyqQQS2SDt4PhfrXiK58fXsOuKl3LevqDyAb1k0pILlY4ICpJXbJGQ4YAFiC3zA8etentRgZzjmgAooooAKKKKAPE9e1PU20HxlHpmrSNcw+MIIbf7TO7W6oVtyY5mB3Jbklw2OnP0rV0/VbHU/gzZafqOtCz1V9PjyNTvnh/ev5ipvkjIYoWjcqQcsFB5r1fAweBzRigDA+HE19ceANAl1SG5hvjp0H2hbl98u8IASxwMknnJAPPSt+iigAooooAKKKKACiiigAooooAKKKKACiiigAooooAKKKKACiiigAooooAKKKKACiiigAooooAKKKKAKEVTp1qCKpsblK88jHBoA4XwX8TrPXILq9vrSDTLK3nW2kJujJPb3DTeUsE8WwGJySpHVTu4PetoeOvD7X8ESalaG3lhlZW3OJWkScQlFj25b5yV65zgYOc1hSfCu0upb28v9e1C51O5srWzF95cSyYt5hNE74XErh1HLDpxjk5gufhDayvp06eJ9WiutNlnuLS4VId6TS3IuGcjZtI3DG0jG0ke4AOmg8caDNPMU1Gze2WC2lhZHdpJDOXCDZtzyU4xknDcDFU/CHxH8P65pmhy3V1b6df6ym63s3kLHJL7V3YAywjYgHBODgcVX1X4cR6hrKazL4i1JdQhFo0FwEj3JJbmUhyNu1twnlBXGMEYxiovCfwusfDeqWt9Z61fyiOFI50mhgbz2jZyjbtm5CN5B2EZAGe+QC1c/ECCz8WeINDv7OK3XSoLaSCb7QztdvMkrKixqhIIELk43cc+uJfD/xH8M6hpWk3F7qNrp95qGnrffZJJMmNTD5zKWwASEy2ODtGcYqlrPw0h1Dxtc+Lo9fv7PUZGhMXkxxlYhHHLFjDA7gyTyZz32kYxzV0b4S2GkW81tYeItWhhnsFtXKrCJRIsAgEyyBNyNsVeAQuVBx1yAaV/wDE3wxG93b2d8ktxbWjXUjTJJFDGqy+WVd9h2tu7Yz+YrT1Dx14R097xLzXLaE2ccsk5bdhViIEuDjDFCy7gMlc84rj4PgxYQQapHF4k1MDU7aS3uP3MAG12VyVAQYO5Sf+Bd8Vc1T4S6VqFreWsuq3qwTfbWgUKv8Aoz3mPPZSRyD820H7u89eMAHb6DrWl69ZPeaTdrcwpM8LkKVKyKcMpBAII9x6VoVi+FdAXQf7UIvJLptRv5L6QugXa7qoKjHb5RW1QAUUUUAFFFFABRRRQAUUUUAFFFFABRRRQAVzHxL8XJ4L8NHWZLGS8HnJEQN4jjByTJI6I5RAActtIHGcda6es3X9PvNSt44LXVptOXcfO8uGN/NQqQV+cHHXII7juOKAOZ0/4jaXeeMLbwuklkt21vDJPKbnMJkljMiQwtt/euUG7+H5SDznA7iuHtfhloNnqFnLZyXENlbTWlyLMEFGmtovKhfJ5GEC5HfavvnuKACiiigArl/G/ixvDN9o0cllbzQalfw2W+S8WJw8rhR5aEfOV+8wyvA4yeK6isHxT4bTxE0dvqF9KdLBjeWxESbZXjkEiNvI3DlRnB6DtQA7QvEH9p+I9f0ZrJ7dtIlhj8wyBhMJIw4YAdOuMGl8O6//AGvrOv6a1k1s2j3iWxcyBvO3QpKGGOnDgY9qr23hma11rXNVtdZuIZ9Xmt5H2xIfKEIVdq5ByGUYOeeSRirOgaAuk63rupi8knbV7lLh42QARFY1jAUjqNqL175oA2qKKKACuW+IHim/8K2kV/DoEmpWKSRLdyrcrG0aySrGNikEyMC2dvy8Drk4rqa5rxh4ZvdfvbC4t/Ed5pcdmWbyYbeGRZHPG8+YrYYDIBHTJPWgCl4H8eQeJtRgtP7Pe0F7po1Wwcyh/OtjIUy3A2t9w45GHHPBrsq5Xwb4H0zwxcxTWtxcT/ZrFdOshKR/o9qHLiMY68kDJ5wq+hJ6qgAooooAxPE3iD+xdR0K1Nk1wurX/wBi8wSBRCfLeQMR1b/VkcetJo3iD+0fFOu6EbJ4G0n7P+9MgYTCVCwIA+7jGOad4m0BdbvdFuWvJLf+yr8XqKiAiRgjJtOegw7dO+KrReGJoNd1zWLXWbi3uNX+zBtsKHyRDwAu4HO4Eg5z14xQBPoHiD+1PEGv6Q1k1u2j3EUJkMgYTCSJZAwA6cNjFblYmh+H10vxDrmsC8kmbV5YpXiZAFiMcYjAUjk8KOvetugArhfB/wAQG1z4keJPBV1pcFpcaLBDcGWO+Wbcku7CuuAVcYBIG4DcOfXuq4FPhuxmvdRuPFmry67PZ/YItWEcCXENt53m+WNqbW5GNzAnHTHJIBj2nxr0jU/CPizxRodlHf2fh6GaYW/2tY7m5jj3ZmCEfJESjBWOS2OgrrbjxlbW/g3Q9emtiJ9b+yRWlqH+9NcAFU3Y6DJJOOik47Vx+n/Anw7p+i6zpVnqmoxxalo76IjnYWtrJ5ZJGReOWzKwDHOAF9Oep1PwQlx4Q8P6LHes9x4euLW5sZ5VA3Pb8KHA7FMqSPXOO1AEHgjxtqut+Ntf8L6v4Xk0iXS4YLiKYXazpLFMXChtoGyT5CSmTwevrkW3xL17VNN8SyaD4K+132ha6+ky20+pxwoUSFZGnaQqQowwGOe3NWNE+GepaY+sTj4i+J5bjVJBMZD5A8h/MV2KgR4OVQR/NnCcDFWNN+GdvZ6R4y03+3b94/Ft3Ld3jqiK8TyoqOIyBwCigc5x1zQBteCPE0mt/D3T/FurWK6Ot1ZfbZYGm8wQxkFgS2Bn5cN071z/AIO+LGheJPAms+NoAkWlaZDJcND5wa6ESKzhpI/+WZdRuVSTkEHjoNy98M3N1rzI2oyJ4ZfRX02XSBjy3ZmADjjKkJlevORwMc8npHwT0XTNEvtKg1zVxFqEVpaXjgxhp7K3iaJLZvl+6UYhmGGPqKAMyX46bfAPiHxIPDsS3OgR21xeW0uoBEMNxAs0W19hJchtm3bjcDzjmvQ/C/i211rU30xofs93/Z9tqUSeYHElvMDtYEcZDKynGR0IJzXLaR8IbPSNPuLXTfEmqQfbikeos0UMgvLdLcW8cLqyEAKiggjB3Ek5zgdB4Q8E2Xh/XW1C2VY4bfSrXRtPhVi3lWkG4jcT1Ysx/BR70AdbRRRQBQ1/W9H8P6bJqWuanaadZxj5prmURqPbJ6n2rzG6+O/h/wD4Sa30+x068n04zWUNxeTRvbshu5XihZY3UMyZjyWOPlYEZrvvG/gzw140sIbPxJpcV6tvJ51tJkpLbyDo8cikMjDjkEdK5Bvgxok+tWuq6hrmtajcRSW0kz3ciO9ybaR5LbewUEmMyHnqwC7s45AKvxF+N+i+CfE9/puoadNLYaWbWPULtJBujkuY5XiCpj5hiLk5GN464NZCftA2rWy2o8PMNcZ1YWZu/wB35JsTe7/M29fLGzG373fHNbWqfA3w3rVys/iLVNU1hpkg/tE3DIDfyQLKsMjlVGCqzMPlxnanocxL8B/DC2G0ajqP9pCQFdQ+TzRGLT7GI8Y248kntnd83tQBs+F/ida+IvG+i6BY6VMtprHhoeILa9klXmMvGojKDkH95yc9u9eg1w2jfDbTdH8a6R4j02+uIY9I0MaFa2WxTGLYFW5ONxbKLznt0ruaACiiigAooooA5Xxz4k1vw+0Elh4dh1K0kkhhaV9QEDeZLKI1RE2NuOWBOSB+tR+D/HmleKPEOp6Xp0kIWxlliXzJMS3Bify5HRMcxK+U3Z5I6AYJ3NZ0eHVLzS57iRwmn3X2pYhjbI4RlXd9N+4e4HpWN4e8C6Zouuxanb3E8i2ou1sYHxttxdSrNMAQMsC6jGfujigDq6KKKACkY4UnBOB0FLQenHBoA4KXx/qVpa+K31LwrLbTaBp6agsaXqSC4iZZGClsAJIPLbK89QQTmt7xV4k/sLwJeeKRYvdLa2f2s26yBSyhdxG48dKxovAV22h+INJv/Fmo30etQyxSvJbQK0ZkBDMCqAsduFG7IUKABWlr3hSTWPC9/wCHrjWrlbS805LE7YY/3eAQ8i8Z3MCBgkgbRgdaAOkibzIkfGNyg4p1R20bRW8cbPvZEClsY3EDrjtUlABRRRQAUUUUAFFFFABRRRQAUUUUAFFFFABRRRQAUUUUAFFFFABRRRQAUUUUAFFFFABRRRQAUUUUAUIqnWoIqmyQCVGT2HqaAIdO1jSdQuZ7bT9Usbue3OJo4LhXaM5I+YA5HII59DVo3NuLtbMzxC5aMyLFvG8oCAWx1xkgZ968K0HQ/GWi2eoL4f0jV4NOggs57OK5SNb60P2xZLmxjkB/fw+XvK7uhO0E54szzfE6CfSbhdN8QzW6td/2jCGiM5tjfgxhG3f6zyO27OARw2DQB7Yt1bNcy2y3ERniRXkjDjcitnBI6gHacH2NJZXVrfWsd1ZXMNzbyDKSxOHRh6gjg15RqA8dW2sD7Hb+IrnSvJ00XXmNF9qaMNP54VlwDJhoN2D03bTnNZ3wx0vx9pt54c0y+g1zTdNtLeNkiRYXif5pvOS5bfwx3IwwCTxgj5qAPa5JoY5Y4pJY0klJEaswBcgZIA78Amn15L8VtL8Warrg8SaFp7tP4Umhn0y3aNg985P+kLGQwXDxkxfMOCCeODWFNpHxAh1O41DSbPXvtYvNaktftF0DEGmVGtCys+NoAZeRhW4xQB7vRXg91b/Eoq81ne+NPK+zLNbpPHEkiSG7izGygtkCLzcbmPH/AAGotZuPHjavD4estW8SRan9i1WTTU3oDIY76EWss5I5Ty5MHPUcEZoA99orj/hZY6pp+n61b6vHfic63eyxvcy71kieZmjMZySE2FRjjHIrsKACiiigAooooAKKKKACiiigAooooAKKKKACq2p6jp+l2hu9TvrWytwQpluJVjQE9BliBVmuX+J9iNU8KXOlfZdQlkvo5LdJrK3ilkty6MN2JPlAIyuf9rt1AB0QurU3KWwuYTO8ZkSPeNzIMZYDqRyOfepq860HSNWtPHPhG4v9MVZLTwvLZ31zbRYgSctbkRg9cfu5Mdh+Nei0AFFFFABUU1zbwywxTXEUckzFYldwDIwGcKD1OATx6VLXHePrG5uvFHgq6t9PluVstWeWeWOPd5EZtpkyT2BZ0H69qAOg0/XdD1C/m0+w1nTru8gz50EFyjyR4ODuUHIweDnvU1jqem31xc29jqFpdTWr7LiOGZXaFvRwDlTx0Nctp2lrpnjDWNcj0AxwQw2+nWUdpCgaRWYPNKBkcbnXPf8Ack896HgCzibx7rGqr4R1HQybVLKF5LeOKF4YpGKnKsS7sXZuRwoA6k5APQ6KKKACop7m3t3iSe4iiaZ9kQdwpdsZ2rnqcA8D0qWuO+JFhc3mqeD5rXT5bo2eux3E0kce7yYvKlVmJ7DLL0/pQB1kFzbzySxw3EUrwvslVHBKNgHDY6HBBwfWpa47wDY3Nn4o8azS6fLaw3mrJPbu0e1Zl+zRIzj1+dG/n3rsaACiiigAqAXlo161itzCbpU8xoQ43hezEdQPep68k8D6X4u8M+Kr+7uYdUvbe6ur+41VMRus8j3KCzeAnDfLASGUnChMYyBkA9WhubeaaaGG4ikkhIWVFcFoyRkBh2455qWuN8FWFzaePPG11Jp8ttbXt3bSQStHtWfbbojsPX5lI5rsqACq1pqFhd3Fxb2t7bTzWzbJ44pVZom9GAOVP1qzXiHhWz1DQ/iR4p+IGn+E9a/sm90qG3k006ZHBepcRzlQkSqQJVKs0hcknp8x6AA9hGs6QY7uQarYlLJit2wuExAw7Oc/KfrirQuIDbC6E0ZgKeYJdw2bcZ3Z6Yx3r5gn8L6jqmt6zq2gfDvXvD0La3pNxd20tosMd1ZWtxklUViZZW3GRsjoqryck9j4f0HxVoXwQ8FaZqkcsXka/BNqsDHJisWundUf/ZUNFuHQAEHgUAe2wXVtPJLHBcRSvEQJFRwxQkZAIHTjmqR8QaCPtedb0z/Qv+Pr/Sk/cc4+fn5eeOcV5b8Ov7Q8J638T9W/4RHW5be816K5sbe1tAr3UbRRRs8YYgHDBmPI4Ga5fwh4TutL0PxNFfaHrl3peumOOK4n8NWw1S0uHMwkeVFGJ40yrByGOXOM8mgD6KhkjmiSaGRJI3UMjochgehBHUVF9ts91wv2u33Wy7px5gzEMZy390Y55ryz4Zy+IPDvw90f4bS6ZNbeJLbwzLNbXKRj7KrIxjiVjuJWTmNiOnJweK5r4G2HizRPB154b8YeGNW1LSL5rO1ZZLZRcNPcRsb55myDJCsh/wBYckg4BYCgD2uHxH4entZLuHXtLlt42VHlS7jKKzfdBIOAT2HetKOWOTd5ciPsba2052n0PvXzN4i+GmqW2g2uqaH4QFlaXWs6pc3ejWVqqNHE1lLa2ZMa8HGFY+hmJ9cejfB3TPEGk+IorDUJjKll4T0u01Nt25W1FPMDc92EewE9xsz2oA9VooooAKga9s1v1sGu4BdshkWAyDzCgOCwXrj3qevAdd8HeMZP2gf7Yhs7l7NtfstSjvk+4llFYzRSw7uxMjY2d9+fU0Ae7/bbP7f9g+1wfa/L83yPMHmbM43beuM96rHXdEFtHdHWNOEEs3kRym5TY8mcbAc4LZ7da+Z9e8H/ABG8V+MNT1bTdI1bRrnU76e+tri8AjaC2bSmt1gdgSFbzcDZnvurJn8FasnhXVNO1v4c+INSt9VfTobdLSxWSbT1t7SFbmWMMwCO7oI1YddpbkAAgH19RUGnlmsLcvC0DGJd0bNuKHH3Se+OmanoAKKKKACiiigCO4uILZFe4mjhVnVFMjBQWY4Uc9ySAB3JqC01TTby9ubG01G0uLq1IFxBFMrSQk9N6g5X8a4H4xaB4u1q90ibRbfTbuzstQsbhIZ5XR0lS6RnlOAQQIxj1AL4BJFTeELOKT4m6jqg8I6lpBitHsYbh7eOOGaMS72csGLOzucgEcAEnliKAPQ6KKKACiiigCsdQsBDcTG9thFakrcOZV2xEDJDHPy4BB59aZqeq6XplmL3UtSs7K1YhRNcTrGhJ6DcxA5rzW70O/k8FfFSwXQ7gvql3dPYw+QP9J32scaso6cyKeTj1966bWDczeEJbaHw7Nd6jaaZHJZfaIEKG4ZGQKNxyGUj5uBgN1PNAHVWV1a31pHd2VzDc28q7o5YXDo49QRwRU1Z/hnSbfQvDunaLagCGyto4EwMZCqBn8cZ/GtCgAooooAKKKKACiiigAooooAKKKKACiiigAooooAKKKKACiiigAooooAKKKKACiiigAooooAKKKKAKEVTrUEVTqQOScDuaAJlp1eQeFviTqlpd6jb+Md8WqQGKNdIjs9ryPLOUhkt5QSs0DjA3ZypB3YzijX/AIieIzrEFvpmn3NpHqNvpwit7u3SO5spJ7qWGQsGOGOEGB05z0oA9forzfxT44ms9W8I2+j6pHqUF1qsmnaqLS1852ZLaSU7VByp3RjI5wCfTNUfBXxPlazt18QxXE9xe65c6fA8cCxeUi3htog6Ft24nbuOMDPbpQB6tRXmL/GKyTSItVk8J6+lrLZ3N8hP2fJt7dkWV8eb2L8DqcH2rfm8Qatr/gzxBN4ZtpNO17T3ntoob1EkAuI1DKp2sQVYMvIPG71GKAOvqBrO0a9S+a1ga6RCiTmMGRVPVQ3UD2rxfwP8VNU8Va9/ZNneBTqYsrnSJGtVGYQub5Dz8zRMrITxhmUYODm5e/FLVm0XdpenzSyR29jdG6mSNWlE2oG1aLyg2FbCNhtxGcGgD2OivO7D4taLdPIv9l6nF9lvYrDUCwjP2O4lneBEbDHcDImCy5ADA+uIR8WLe5ttNk03w/fSvfPp21JpY02x3c0kYOQxyymJ8j6c0AelUVyCa1qv/C5JPDhuI/7LGgrfiPyhv80zmP7393AzjHXvWRN8VIZo4pdJ8O6pdW8+oWtnb3UgWKCdZbgwM6OTyVIJ2nBIKnoeAD0aivLvB3xPlm0qePXNNumv4POkSWMRJFcxi+e1BXL/AC7SEzuxnORnpWr8PPF9z4wvdcltpjFYC1s59P3QgSQ+dExYNyQxDLQB3lFeS+BfitNP4b8MnXtPvLu/1PT7G8uru2jjS3h+1zmGMbS+7AfAOAeDn1q9pHxahu9PtZpfDGrvcyq0s8FmFn+zQmeWKOR2yBgmFs+gBJ4oA9MorzfSfirFq9zosFj4dv431K9t4WW5liUxxT2j3Uco2swPyxkFcggg+2fSKACiiigAooooAKKK5z4lXmuad4O1DUPD2431tC0qIln9peQgEhFTcucnGeemcc0AdHRXk2jfEnU9S1CxvoDaT6XNrFlpBjjiYGQz2a3BnUtyAGkUAEfdDZ56es0AFFFFABRRXNeLtZ1DS/EHhW0tDB9n1PUntboPGS20W8sgKnOBzGM8Hg9qAOlorzv4eePrjxL4kuLW9tZ7CK5+1tpERiUpPBbTiGSRnBJ37iDsIXCsOpBNaPhC68Tt421fTdW1qz1Gzs7WFmENj5HlTyszCMNvbcFRVPOPvg0AdnRRRQAUUUUAFFeb/Cfxvq/ifxFrWm6olvCbJdyIsZUS/vpUEkDZIlgKovzdQ+4elekUAFFFFABRRXn3hP4hW/iL4n6h4fsr/TJdOh04TW6xzK07yLM8chYA8D5RgYzjk9RQB6DRXn/gf4g2/ij4h6xo9nfaZNp9vYQ3FmsMwaZyZZo5GcA8D5EIGMgMCfvYr0CgAooJwMngV5b8OvinH4y+LPiDw7YXGlTaPY6bb3NjJBcLJLMzSSK7Ng/KPlX5cZAZSeWwAD1KhgGBVgCDwQa8G174ueLND8aa54S1CGw+1nUtLtNKmNjLEPLu5CkkuGYiVE24DArluoxXTeGfihdat8LfDfiGWzih1TW9VXR0UAmJZvPeJpMZztxG7gZ9BnvQB6mOBgcCiuB+HPi7W9d17x1pupW9mx8P6oLO0FsrKZUMCSDcWJ+Yl8dhXmOh/Gnx9qWjeILdPDbya5Y2NldNb22lTSyafJNNIssMkBdWk2JHuBBGc+mKAPosIocyBV3kAFsckDoP1NLXH+D/ABHfar8J7bxPbywa7fy6fJcx/ZrZ7ZbiQBiIxG5LIcjaQSTkGuR+CXxO17xfbeJY9X0wSXejWlncFLe2eF/Omt/MktTG5zvRwV9wVz6kA9epFVVztUDJycDqfWvnwfFzxvafCTxB4mvDpp13StStLW40270eezezWaSNSGVpG3nEgZWB2kDpXsOn+IZG+IWpeErpFMkVhDqVtIoxmJ3eMq3uGj69ww9OQDo6KKKACiqur3i6dpV5qEiM6WsDzMq9SFUnA/KvH/hT8YNU8QaRr17ren25aw8PWviCIWqlR5c8Uj+Qck5K+XgN3z04oA9qor5cH7RHizzv7J/s/S/7Q/sYa99o8p/K8k2Buvs+3dnduGzfn7vOM11nhH416z4l8cWGn2um2sGn6pez6ZbRyoxkimjsI7oSuQeVJdlKgDgA5oA93orz34I+MdZ8V2fiK28QrBHqOi61NYFUtJLZzEFVo3eNy20srZGGIxg16FQAUUUUAFFFFABRXF/FHXtY8Nw6XqlnMqWH9oW0F6DZGYCKSVUd3YMDGqqTggH5sZ4zWZ8P/G2ra58Qta8P6hHDDHZfaDH+7IWdUuDGjwPnEihRiTPKycdKAPR6KKKACiiigAorzSfxnrv2+50oPapPN4tGiW1wsBxDD9lFwWIJOXwGUE8ZI47Uyb4ha0fhxoep2elpc67q+ptpUUaAeWJEklV5QGYZG2F2C7hkkDPegD06isfwTrVr4h8K6frNnNPNDcx5DTxCOTcCVYMo4BDAggccVsUAFFFFABRRRQAUUUUAFFFFABRRRQAUUUUAFFFFABRRRQAUUUUAFFFFABRRRQAUUUUAFFFFABRRRQBQiqcAEEHkHrUEVTZwCeeOeBmgDm1+HPgz7DLZNookhkgitx5lxK7RxRvvjSNixaMK3zDaRggHsKml8AeE5Ly2vH0tjPbCERP9qmyPKcyRk/NyQ7M2Tkkkk5rS8La/pfiXSV1XRrh7izaWSISPC8WXjco4w4B4ZWHTqDWqSBnJxigDM1bQdK1bUdM1C/tTNc6XM09k/muvlSFSpbAIB+ViOc8E+tYK/DDwMtwtwuh4mWYzhxdTbvMM3nFs7+vmjf7Ekjqa6a61G0t5DE0heVWjV44lMjp5jbVLKuSFJB5PHBPardAHKy/DvwdJpsOmvo+bSG1ns44/tMuBDMwaVPvZIYqM/StrRtG03R/tf9nW7RG8uDc3BMrOZJSoUsdxPOFUfhU8t9aRpdN5yubVd06R/O6cbuVXJzjkDGTXP/8ACw/Bp8L6R4mTXIpNK1meO206eOJ2NxLIxVEVQu7JIIwRxg5xQBp6f4a0HT5baay0q2t5LVJ0t2jXBiWdxJKF9NzAE+4rI/4Vv4L8iGEaLiOGNY0AuZh8qzeeoPz84lJcZzgk4611tRLcW7XElus8ZmiVWkjDDcgbOCR2zg4+hoA52y8AeEbO+N7baOiTNOLiQmWRhJKJWlV3BbDFZHZhnO0sSMVDb/DfwVbiUQ6GkfmPE52zyjaYpGlj2/N8oV2YgLgDJHTituy1zTbyTVI7aWR30qYwXi+S4KPsWTAGMt8rKRtznPFZmk+OvC+qyaHHY38sp16GSfTT9kmUTxx4LtkqAoAIPzY6j1oAl1nwZ4d1fV5dWvrS4a9ltfsck0V7NCWhyT5fyOBjJJqrbfDvwba2k1pb6JHDbyzpceWk0irHIj+YpjAb93843fJgE8nNdPNKkMLSuTtVSx2gscAZ4A5P4Vhw+MfDk2l6bqUeoq1vqTWy2xEbFmNwdsO5cZQMQQCwA4oAon4beCjGsZ0UbVGF/wBJmyv7/wC0ZB3ZB8358jnNXfDfgvw34chu4dE042SXcaxzBLiQ5VQQoGWO3G44xjGav+INa03QbJLzU5zFHJMkESpG0jyyucIiqoJZiewFS6LqllrGmxajp8jvbylgpeJo2yrFWBVgGBBBGCB0oA560+G/gu0t7a3t9G8uK1ighgQXU2Ejhl82JR8/RZPmFKPhx4LWaOZdEVHjEqqVnlAKyOXZSA2Cu8lgp4UnIArqyw9RUNldRXluJ4llVS7JiWNo2yrEHhgD1Bx6jnpQBz1n8P8AwjZtbtbaQI2tnt5IWFxKSjQRmOLB3fwozLjoQSDmuooyPUUUAFFFFABRRRQAVQ1rSLHWIY4b9JnSN96iO4ki5wQQdjDIwSMHIPpV+qetanYaLpF3q2qXUdpY2kTTTzOflRFGSaAKUXhfw/FqkWpw6XBHcxbPLKAqqlEMatsHy7ghKhsZA4zitmsyDX9Im1W10qO8DXt3Zm9gi2Nl4AVBfOMdXXjrzWnQAUUUUAFZ+q6LpuqXun3l9bmWfTZzcWjCRl8uQqVLYBAPykjnPBPrWhWH4h8WaB4fvrSz1a+NtLdyRxxnyXZFZ22JvdQVQM3ygsQCeKAGr4O8NpczXEemrHLM5dmSV12kyrK23B+QNIqswXAYjnNatjp9nZTXc1rCI5Lybz7hskmR9qrk5/2UUfhWZo3i3QNY1280PT74yX9pH5skTQumU3FN6FlAddwK5UkZqTQ/FGha3eS2ml363E0aGQgIyhkDshZSQAyh0ZcjIyKANiiiigAoorD8TeLdA8NzW0etXxtTcOqI3ku6ruYIpdlUiNSxC7mIGT1oAk0PwxoWiXUl1penR20siGPIZiEQuXKICSEXcxO1cDJrYrH0LxNoeuXMtvpd+txLEgkI2Mu+Msyb0LAb03Iw3LkZHWtigAooooAKyb7w5ot7eS3txYIbmWFIHlR2RzGknmKuVION3Pv34qfVNY03TLvT7S+uhDNqM5t7RCpPmybS23gcfKpPOOlFhrGm32qahpdrdCW704xi7jCkGMuNy8kYOQO2aAHQ6Vp0OrzatFZxJfTQJbyTKMM0aMzKv4F2P41dqhpusabqOoahYWV0JbnTpVhu0CkeU7KGA5GD8pB4zV+gArj734Z+CLq61W6OhQ282q20VrePau0BeON96gGMjb83JIwTxnNdhXM+GPHnhbxJr+p6Do+pGfUNMCtcxPBJH8hJAdCygOmQRuXI460AVYPhr4Qi0t9PawnuEbytktzdyzTRCKQyxBJHYsgRyWAB4NXJvBWgjwxp3h+xtRZWulzxXOn+XyYJo33q/PU5znP3tzZ61XtfiP4MnfXFbWktf7CRJdRN3C8AijfOyQF1G5WwcFcg9u1bT65p8eiprE7y29o+3Z50LxuxZgqjYRuyxIAXGTkcUAYX/CuPCxh1yNre8/4ntzHdaiVvplMsyFSrghsrjao+XAwAKmn8A+GZrKW2+zXcTzXqX011DezR3Ms6jCu0ysHbA4AJwBxjFX/DninQvEN1qttpF8LmXSbj7Lejy2Xypdobb8wGeCOmRWRF8TPB8yayYr67eTRSn22AWE/nKHUsjKmzc6sqsQygjAJ6UAW7PwXpVl4lg1qxae0+z6W2mRW8MrLGI2k3liM4LA9Gxnlsk54ivfh54TvNCbRZtOlFpJefbpjHdSpLNcd5JJFYO7HPOSe3oK3PDusab4h0Ky1zR7pbvT76FZreZQQHRhkHBwR+NUdK8XeHdUn1yKx1OKY6FN5GpMM7YHCBypbocA84zg5HWgDLv/hn4R1DwrJ4avbO7uNPmkiln82+meWZoseXvlLb2C7VwCcDaK2dL0C2s9fvdceV7i9uYIrUO/WOCPcVQevzO7E9yfYVzdr8XvAFzo0uqxa0/kw3j2UkT2kyTrMkZkYGJlD8RguTjG0E11mj61pesGT+zbyO48tI5DsPVJF3RuPVWHIYcHB9DQBoUUUUAI6q6FHUMrDBBGQRXG6d8LvA+niJbPRvJWK4jnRVuJMfu0ZI4yN3Maq7gRnK8niuzrnp/GnhmDxcnhWXVI11ZyqCLa20OyM6xlsbQ5RGYLnJAzQBif8ACoPh79gNl/wj6eWT97zpN+zyvJ8rfu3eX5XybM4x2q9efDXwZdaldai+jrHcXMLxO0MrxBd8SxM6BSNjmNFTeuDhQM1Yu/HnhO08STeHrrWYYb+FWMquCEQiLzShfG3eIwX25zt5ql/wtLwKPCl74nk12OLTLF40uHkjdHVpArRDYRuO9XUrgcg59aAN/wAOaBpnh+2lh06KTdM4eeaaZpZpmCqgZ5HJZiFVV5PQCtSkUhlDDoRkUtABRRRQAUUUUAZup6DpepX0N5fW7zSQgBFMziM4YMN0YOxiGAILA4IqLS/DWh6ZqcmpWOnpDdP5vzBmIXzX8yTapOE3OAzbQMkZNT6prOn6bdWlpdTH7VeMVtreNC8ku0ZYhQM4AIyx4GRk80un6xpt/qeoabaXQlu9OZEu4wpHll13KMkYORzxmgC/RRRQAUUUUAYR8I+Hil6v9n/8f14t/O3nSbjcAACVTuyjAKBlccCkbwf4ba2S2GmKkUaQrEqSOvleUzNGyYPyMC7HcMMc8k1J/wAJV4f+w6nfNqcSW2l3Btr2RgyiKUBTs5HJ+dcYzkkAZNS6j4g03TtOtb2+eeBbuVYbeJrdzNI5BIURgbt2ATjGQAScYoAuaXYWel6dBp+n28dtawIEiiQYCirNVdJ1Cx1bTLfUtNuY7qzuYxJDNGcq6noRVqgAooooAKKKKACiiigAooooAKKKKACiiigAooooAKKKKACiiigAooooAKKKKACiiigAooooAKKKKAKEVTgkDIGSOg9agiqdaAPDf+FW+LW0W0ga308Xlrb6gIXW+YCOefUUuopBheqoHGcZyeODVbSPBOu67f3+saLa2tr5Gu6jFcrdXMqG/ha+V0BG0gBERim4Mp3DAwTX0CtOoA8R0f4beLrGCJ54tNmvzDoqzXSXr+ZuspSZOSgLBo8Yz34I71VX4T+JJhbnUrezvZkknW8mfVZWF9m2uI45jGVCoxeVCR8x+XqdqiveKKAPO/h74T13w+viCe+t7Ga71K1tGEyXBLyzR2ccLq5K9N8ZYNk539K421+EfiKxs7OO3ksZba21TT9RtdPMpVLKRXie92tt+be0WUGBjzH6Zr3aigDxFvhd4gm1aK51O3tdQKauZrud9UlIv7bMzKGh2hUYCVVIy2ccEAAUyz+GfjC3054zDo891dWOlW93PLeOHY20bxyDOw7s5VgWBHHTOCPcaKAPPvhL4b8S+HdE1aPXktpb65+zsrRXRk81o7SGElmZQQS0RPQ8NXBp8JfGNv4b8J2en3UVtqGl6PdWd3K+qTPH5kgj2iMEHajCMqSoBAfocV77RQB4vffD/wAYImiHR7TT7SKylW5MD6tLI8b/AGpZZIw5jwUZN4AVUAzt5XAqpY/CrX4raxhudO0idfI0OO8P2khiLKZ2lX7nzBlIxyOmCO9e50UAeaJ4L1OT4TaZ4S1bSrDVPJnIuIHvHQpCJHaJoZgNyyJ+62njG0jI61zsvw38c3Vtpya5qEWuSQ6f5SyvqUkElrMskrKxKp++LJIiOSV3FMnIOK9tooA8s0H4YzaePCckX2W0FrYpba/ArNILxk2SIyseredHkk9VdhWVF8PfGxhe1kfTzFNDcpbyvfSiTSpmupZo54tq/OdsiKVJX/VgZK5Fe0UUAeOWHw78Tw6bpIhjtdPu4dQF1cxnUnurdziJXJV0XhhGxGzaytg5O569joooAKKKKACiiigArkfir4V1Hxb4bl0/TdY+wSeVMAjwrJHM7Rsqh89AC2QR0OD1ArrqKAOH0bw3rdl4r8M3t1JBdQaboMun3NwGCM8rtCQQgGNv7o9+4ruKKKACiiigArjvH9h4i1S+06z0/R9Nv9JWVJ7v7TfNAzSI4aMFRG25FI3kZGSAOmc9jRQBw2lWfi5fF+o61e+H9IyyLa2kq6mxZbYSg7dvlfKSCzscnLBV4AyKHws8Dat4V8Va1qd1LaiDUgzzpExZZJzPI4kjUgeSux8FASC2W65LekUUAFFFFABXG/ErTvEGsJaabpuj6dqGmSMHv1ub5rdnKsDGnEb5Xd8xHGcAdCa7KigDzv4Z+B9U8Pahp1xqc9u/9k6EuiwNExJuFEu8zNkfKSFTjnktz0z6JRRQAUUUUAcx440jUtU1LwxNYRxPHp2rreXJeXaRGIpI/lGDk5kB7dDVaw0vXtP8Y+KdagsrSePURZLaK9yU3CJSrlsKdvDEjrnGOM12FFAHMeF9I1Kx8ZeK9Uu4oltdTuLeS1Ky7mKxwLGdwxxyuR14NdPRRQAV5Pomj/FC18VeJvE1xonhH+0Ly3SDT2N9Mx8pJP3cLnywERVaVyVBLO3YAY9YooA8B8UfB7xJ4outW1y+Wx0+51K50641DSI9QluLW/e1nLMxdlBjDRkKqgYBHNdNbeB/FFj8MvCOmajqcmraloWtwajc/vWkaWBJnbygzcuURxjPJMY9RXrFFAHl3hfw7448Pan4/wBY0+x0ea717Vor7To7m7cRhBHHEwkKplTtQsMZ6gVmWvgTxVHqPiTXZdH05pPFEVvbaxo663P5Um3zFluI5tm5GKNGoQAABTyOK9kooA808C6B4t8N6Fp3w8Fyr6dbeH5IxraMxmtrneViRVYbWVUYYOc/u+QMisP4d+AfiF8PpPFNxYXmieIJNV1O2lhS5H2NfISARu58tDh/lUAcg4yTkmvZ6KAPni5+FHxA1i2GratD4bttcS/vLqUWt1K63jXNm9u0juyDbsBiCoBgIhGSTmu++F/gu88N+IYt00rWWleGbDQUdwV+1SwF2eUD+6N4AP8AvDtXpNFABRRRQAV43q/wm1a6+MLeKIr62/syTW7TXG3ORKslvaPAIQMY2sWVt2eBuGOmfZKKAPnXVPgf4s8UazfXfiC+0ywXVLybU7k2czyGGd7BrQRLuUFlBIfJxxlcd6y9X/Z78baj4a1vyvE9hY39/BZWy2Hkia3cW8MMXmGRhuRj5bkbRkK2O5r6eooAiso5YbOCKebzpUjVXk2hd7AcnA4GT2qWiigAooooAKKKKAPNPih8P9S8SeJo9a0y4jiuf7M+wwXBmeOSwk89ZRPGV+9kLgrxnCjpmuk8N6PqVl458UatdRxC01I2v2Zlkyx8qMq24Y45PHJrp6KACiiigAooooA8t1fwDqurQayl5b2kkUviqDWobZ5iUuoY0jXy3IHyt+7LDqM7c96nh8Ga8PBmnaLdYub7Sphd6ZfDUXD28zPNhGJQlkjidU5yXBPAwDXpdFAGH4B8OxeE/Bul+HYrh7kWMAjaZhgyv1ZsdssScds1uUUUAFFFFABRRRQAUUUUAFFFFABRRRQAUUUUAFFFFABRRRQAUUUUAFFFFABRRRQAUUUUAFFFFABRRRQBQiqWQyLC7RIHkCkopONxxwKii7Vxmp/F/wCGmlalc6bqHi+wt7u1laKeJlkyjqcEHC9jQBxvh3X9cbQfAWq22s3t54p1XUDFrlhLMzoqbJTcK0GcRCFlXGApGACTu5bpvxi1rVtX0KG2l0KCK4tIbi7TLN+9ksZpjBnd8pEse317YznPVRfGj4PR3L3KeLtJWeQAPIsLhmHuduTUF58XfgzdWM9m3i7S40mVlLRxOrKWBBYHZwfmPPvQBz//AAujWrfwxJqV7aaF5z2ltd2zwyyeVIZbOW4a3yTjzF8oZ+YfK4IG7Cslz8VtRttb1C8nWz1CC1ku5LO0tpmSRYVsILhdyhiJAS7fMRxgkVteH/il8E9D8P2Oh2fi7TWs7KJIoRLG7NhV2gk7OWwOvU1dHxk+DQmEw8VaOJVGA4gbcBjHXZ6cUAYmr/FfxFp9hHdCDwxcItnfXzyW940sc0VvJAFCMpKhmWY8ZYAr36Vrz+INS1f4b/EGS+1qKzuNPu9QtbaezcwS2iR5ELE7s7uAwPGc+hpT8YPgsY0jPifRCiLtRfs7YUdcAbOBUjfGf4OtHJG3i3SCkhBdTC+GPHUbeeg/KgDz6/8AHfi23bwodVn1BJfD2oXWn6tBA5j/ALauYbSaRWGPvoyxwvxwWmx2xXRX/wAWvEcOiwX9vD4XuBLDfXKSRXbSxvFb2yTgfKcK5yykZOPlPfaN9/jP8HXaNm8W6QxiOYyYXJQ8dPl46D8qYfjD8FzGsZ8UaLsXO1fs7YGeuBs796AOfv8A4xahpOq6lDeT6NME1QLDasTHKlpts+c7sH/j4Y7upK8KRkrJ4m1nUIPgF461G21y9S7sdS1FLW7W9YSRhLphGokzkADAA9OK3j8ZPgyTk+KtHJxjmBumMf3PTij/AIXJ8GvIaD/hKtH8pm3MnkNtJ9SNnWgDnL7xtrHhvx94okvHj2x2mjwwW0mrPPZ2pnknRp3L7AoOyPJ452/MNxNQa98V7++0zVdDuJdLtLttEvWabTb9i1vcxWqTKUk+UsDuJBUYwB8x5A6k/GP4MnzM+KdGPmJsf9w3zL6H5ORwOKV/jJ8Gnzv8VaO2QAcwMeAMAfc9OKAOUvfGnid9btIrfWtOE1lrLwwQSO6pJb/2KbjMwVsyAuSQeOR7V0HxD8RahqXgXwpr2mahBaTXcA1OXSm1F7P7fD9n3PElwuCrpvDrnglOeM4st8YvgwxBbxRopIAAzA3AAx/c9OKdN8ZPgzNAkE3irR5IU+7G0DFV+g2cUAcvp/xg1QeFtQvtLs7OS20nSjIsesXZTUJGSCKRJJYxklXDNlsAZwQTnA6LxR4x8WaXPqeiahZ6ZJKNHfU4bq2E0cLwIknnDfuyrh/JAIPSXPap5fjN8G5WdpfFmkO0ihHLQuSyg5APy8jNOf41fCB4vKfxhpTR7du0xORt9MbenFAGWPixNDpGpXkcWmN/ZUCebYyXD/a2VoIZFuO+Yf3pyx7ITuzxWjpPxE1aXVtAsb620l4tSmkikutPn+0xZ8xhF905QMq/e+dQwKlhwS5PjP8AB1CSni3SVJQRkiFx8g/h+709qSL4zfBuIxNH4s0hDCu2IrC42L6D5eBQB6ZRXnX/AAvL4T/9Dtp//fMn/wATSf8AC8vhP/0O2n/98yf/ABNAHo1Fec/8Ly+E/wD0O2n/APfMn/xNL/wvL4T/APQ7af8A98yf/E0Aei1578ddR1vT9A0v/hH5wL6bUPLW3e4NtHcqIJWKNMCDHwu5TnllVTwxpn/C8vhP/wBDtp//AHzJ/wDE1HP8bPhDcRNDP4x0uWNuqPG7A/gVoAytI1i1vfFHgqW38dXv26SzhuL6zvbtYvPgktsJG1tnmZ5MSZAJXa3ONoPr1eZH4y/Bs3Iuv+Er0fzx0l8l9/THXbmpz8cvhP8A9Dtp/wD3zJ/8TQB6NRXnX/C8vhP/ANDtp/8A3zJ/8TR/wvL4T/8AQ7af/wB8yf8AxNAHoteZ/GLxLrWk6podrYWmtRWg1Swa4uLO2LrcB7lUMBYdBtySO+VHTNT/APC8vhP/ANDtp/8A3zJ/8TTX+N/wlcAN4001gCCMpIeR0P3aAK/g7Uruy+I+vNq3iC11XTbmI3Fpew37/Z7TM4iW1eNnaNZM4CsuC21gRnrX+DnifX9W8RXEPiCIS3N9BcXgaOZ8WAjuTCLV4jwjAYIbqxVye1W4/jN8HI0dI/FmkIrv5jqsLgM2c7j8vJz3p8fxr+EMckkkfjHS0eQgyMsbguRwCTt5oA9Jorzr/heXwn/6HbT/APvmT/4mj/heXwn/AOh20/8A75k/+JoA9Frzn4zXltbtpkK+M38P6rJNG1kpv1t4tqSK0skikjzV2fLtOclgAMnIX/heXwn/AOh20/8A75k/+JqvcfGX4N3EiyXHizR5nT7rSQuxX6ErQBV+Ed34vfxpfadrU9xcwWmmgajObkTQSXzTuVMJz8gMXWPA2jZkDqfV683h+NnwihTy4fGWmRpknakbgZJyei07/heXwnzj/hNtP/75k/8AiaAPRqK86/4Xl8J/+h20/wD75k/+Jo/4Xl8J/wDodtP/AO+ZP/iaANT4jX1zY634LW31Ca1W510QTRpJtWdDbzHaw7jcqn61yngTxjqzeNLw+KJYFgvJ9QERNy0a6XHbXKQRxSRnCgyB1YP1YtjpjGlN8avg/OyNN4v0qVozuQvE5Kn1GV4pG+NHwdZ5HbxdpJaXHmExPl8dM/LzjtQBs+Cr65uPHvjixm1Ca5htLy1EETybhAGtkZlUdhuJNdlXmsXxq+D8UsksXi/SkkkOXdYnBb6nbzUn/C8vhP8A9Dtp/wD3zJ/8TQB6MTgE88V4P8PvilPf/GLxe3iW+v8ARtDtNGtZ4rbUrZ7WGyzNIhLFwAWbKfN0JyBkLXZ/8Ly+E/8A0O2n/wDfMn/xNVbn4w/Be5MpuPFGizGZVSUyW7N5iqcgNlOQDyAaAPMvEnjnxroGueLLfw7r0uqWWrSaUuianJeR3lpaLcTtBLMWVcRtuHEeCowDzXfad48vNS+FPhDVNNtr+xbW9bh0q4e5uDPLCpmdJHEhHzbvLIVsD74IA4FWoPix8D4LKaxg8QaBFazktLAloRHIT1LKEwfxpb34ufBW80saZP4q0k2a7dkSxuqoVIKlcL8pBAII6ECgDE+HXjHS7Dxz43ubj4nJrehWyQ7Iby9idobgOUlZNoAiiLvHGqn7zBsZHJ4LQPiV458TeF7u9urma2u45LXW9SeC/EMcelNPKj2kWQoimXyucks/zYYcCvU7f4pfAm3jljh1zw7GsuPNC2ZAkwcjdhOcHn61Kvxa+CK79viLQV8yUTPi1PzSDo5+TlvfrQBa+D+t6vrXwu0XSPE+sfY/GV5o7XMkcm0XiRMzJHO0frjZnj73WuT8ParqHg3wB4914+M9W1sJcz2Hh59bu0lea4giZcR4Chi84kUKBz5YroW+LfwWbXk11vFumNqEdsbVJikmUiLBmUfL3IXP0FTH4x/BloY4W8VaMYopBLGhgbaj5zuA2cHJJz70AeO23jDx3qfg3U9PsvEjSmG50+eCabW1sbu6D6es9xBBMysGYSMG244DY4GBXtnw616+n8UrohOoy2E3hrT9WjbUH33EEkhdGjkbuxCKxH97djris5vit8DWgjt21/w+YY5fOSM2h2rJ/fA2YDe/WpLP4wfBu1vbu+h8Y6eLm8ZTPKRIWYKMKOV4A5wBxyT3NAHqNFedf8Ly+E//AEO2n/8AfMn/AMTSD45fCYjP/Cbaf/3zJ/8AE0Aa/wAVvGV74K8PLqdj4X1PX3eTYy2i5S3H/PSUgFgg7lUY+1eG3vxN8cXfjmxuIdd027h+06OtpFozubK6iubmZLkfNzIURApYgbShOFya9c/4Xl8J/wDodtP/AO+ZP/iaqD4v/BUTx3A8TaIJo2dkk+ztuUt94g7Mgnv60AeW/F/4p+MLbxdqeo+CNTa/gtzpq6Nb2zCWC+hnhumnk2jiTDRjn+Hy+2TnFi+InjprJNObXtROjmRJG1bzj5glOim6MXm+nngNt/4D04r2uD4vfBSB4JIPEuhxPboUgZLZgYlPULhPlHsKb/wtr4I/YjZf8JFoP2Uv5hh+ynYWzndt2Yz70AYfw98W+JtT+Lng+z1rVZ0GpfD9dTvNNO1EW8MsAL7QAQcFuDnGTjHNe315efjB8FjqA1A+J9EN4BtFx9nbzAMYxu2Z6Vb/AOF5fCf/AKHbT/8AvmT/AOJoA9Forzn/AIXl8J/+h20//vmT/wCJpf8AheXwn/6HbT/++ZP/AImgD0Ws7xM7R+HNTkS4e3ZbSVhKjbWQhDyD2Iri/wDheXwn/wCh20//AL5k/wDiabJ8bvhHJG0cnjPTXRhhlZHII9xtoAqWutag/hv4S3jaxcebqU1ut4fO/wCPvdYyO2/+986qfrXQeEL65m+I/jWwl1Ca4gtXsjDC8m4Qb4SWCjsCeaxP+Fy/BvbEv/CV6PthOYh5LYQ/7Py8fhT4/jV8H45nmj8X6Uksn33WJwzfU7eaAPSqK86/4Xl8J/8AodtP/wC+ZP8A4mj/AIXl8J/+h20//vmT/wCJoA9FoPT0rzr/AIXl8J/+h20//vmT/wCJo/4Xl8J/+h20/wD75k/+JoA5OfV9Wt/GVxpsOs3lx4dvdX08vqEGqtcRxwOlxuXzODCzyxxBlU7QrrgjJzPqHibxDJ8ItFNtqiy+Im1BEWCa5MBu7czTLD50ikNEskceRJ3YY5yRW8vxm+Di272y+LNIED53RiF9rZ65G3BpZfjR8HZVdZPF2kurqEcNE5DKOgPy8jk0AdT8Mr6TU/h7oN/NcXdzLNYRNJLdIFldtoyWA4znPQnPXJ610Vecj44fCVVCr4104ADgBJOP/Ha7/Try11HT7fULKZZ7W5iWWGRejowyCPqDQBPRRRQAUUUUAFFFFABRRRQAUUUUAFFFFABRRRQAUUUUAFFFFABRRRQAUUUUAFFFFABRRRQAUUUUAUIqkEUROTFGT6lBUcVc1qHiu+tfH9j4cTw7qc1tcW00jXKJFtJVogGUmQHYPMO7K5zjANAHXCGH/njH/wB8ineRD/zxj/75FOFOoAj8iH/njH/3yKPIh/54x/8AfIqQHPSgHPSgCPyIf+eMf/fIo8iH/njH/wB8ipKKAI/Ih/54x/8AfIo8iH/njH/3yKkooAj8iH/njH/3yKPIh/54x/8AfIqSigCPyIf+eMf/AHyKPIh/54x/98ipKKAI/Ih/54x/98ijyIf+eMf/AHyKkooAj8iH/njH/wB8ijyIf+eMf/fIqSigCPyIf+eMf/fIo8iH/njH/wB8ipKKAI/Ih/54x/8AfIo8iH/njH/3yKkooAj8iH/njH/3yKPIh/54x/8AfIqTvRQBH5EP/PGP/vkUeRD/AM8Y/wDvkVIeOtB4oAj8iH/njH/3yKPIg/54x/8AfIqSigCPyIf+eMf/AHyKPIh/54x/98ipKKAI/Ih/54x/98ijyIf+eMf/AHyKkzR3x3oAj8iH/njH/wB8ijyIf+eMf/fIqSigCPyIP+eMf/fIo8iH/njH/wB8ipKKAI/Ih/54x/8AfIo8iH/njH/3yKkooAj8iH/njH/3yKPIg/54x/8AfIqSigCPyIf+eMf/AHyKPIh/54x/98ipKKAI/Ih/54x/98ijyIf+eMf/AHyKkooAj8iH/njH/wB8ijyIP+eMf/fIqSigCPyIf+eMf/fIo8iH/njH/wB8ipKKAI/Ih/54x/8AfIo8iH/njH/3yKkooAj8iH/njH/3yKPIh/54x/8AfIqSigCPyIf+eMf/AHyKPIh/54x/98ipKKAI/Ih/54x/98ijyIf+eMf/AHyKkooAj8iH/njH/wB8ijyIP+eMf/fIqSigCPyIf+eMf/fIo8iH/njH/wB8ipKKAI/Ih/54x/8AfIo8iH/njH/3yKkooAj8iH/njH/3yKPIh/54x/8AfIqSigCPyIf+eMf/AHyKPIh/54x/98ipKKAI/Ih/54x/98ijyIf+eMf/AHyKkooAj8iH/njH/wB8ijyIf+eMf/fIqSigCPyIf+eMf/fIo8iH/njH/wB8ipKKAI/Ih/54x/8AfIo8iH/njH/3yKkooAj8iH/njH/3yKPIh/54x/8AfIqSigCPyIf+eMf/AHyKkAAGAMCiigAooooAKKKKACiiigAooooAKKKKACiiigAooooAKKKKACiiigAooooAKKKKACiiigAooooAKKKKAKEVSMsX+skRDhSCxHRe4+nFRxVOtAHgPw60nVPD/gmHxpay3FnLGZ9PNja6fI0kqy6hxNOp6lI/unYdqsT8w+WrNz4s+I2s+GNSuE1C+024tNEtLh4LfSCsrztPLHPguuflREbaBn5/cV72KdQB434a8Va8dTh0zFzYWdxf3pt7yHQ3dbqRbwbUkUAeXvhJfcduSxbPykHGk8ZeM7WSPT9EnhhuTFqFzb2KaT/x+SpqWxFI6qrxPuLDHXdmvfaoto+mtrya61qv9pJbG1WfcciIsGKYzjGQD07CgDxqx8eeOdRmjtfOu9OSbULdPtE2isGjheC4Mnysu0bZIox1bG7BJzUdr4y8ffYL3VWa8a7nsNKuI7J7Iog3W7m4WFihVZPMBADnrheMgj3eigDzv4nah49tdN0m68HxSzT3kElu8DWyZiuGQPFLJnO1AUdGH+2O45xLXxb46uPEVhFcrJpFpd28d9FBc6Y8ryQyeZviZ0XakkSiIncw5JyGB49fooA8W8MeK/iDcXHhWHUb7B1Kztb2Z30aTbLIzYubXCDETRgAguy8sScgYrW8a+I/F1r47n0/TdSNtpy3GmwqP7N835ZzKs7bz/cCxt6DPPBr1OigD5/f4gfEHUNKa1gh1KO7k0i5R5I9IdCtytpI8ciHaRkyIByQMtt28bqk8Za/r+teFtR0uWfU0kt5LFraNtFkb7TCTbuLrzcABhJ5mV9FxtH3q98ooA8ZsfGXjuXXLLS3k2RpezxJdvpUjDURHduhjOxdsZMARg2VX5t3IBFWPhdqet6t461DWdStb1b+Xw9As9vNYvbx29ylxPugDlcNjK85JI5zivXqKAPCD41+I9xd6NCtxJZ297bo+oTNpOXsLow3LSW+DxhXjhwTk/MMk7hXQ+NfGviux+GXh7WtNs7r+2L/AE83E8UWnPKomW2MhjYAEplxtxjJ6ZXrXq1FAHiWpfETxZ/wkPiGPTJ4ZlsY5vsth9iYtPgQFWj+UM7IrTs6cklFCjrXe+APEUt7p0Fjq2qLd6nNFNdQzLYS26yWyybVbDqORuUHhc9QoBrb07w5oenalPqNjpsEF1cSNLI6g8uxyzAdAWPUjGe9aflx+b5vlr5m3buxzj0z6UAeFS+PPiDYeFdG1I/a9U1C83zy26aMyRhUuYojESoJU7GduQD/ABbsLtNy58b+NJvDumXVpdXNtJft5d3PdeH5gNMuhDnyCiqWkQycbgOMAb8sCPa6KAPHfEmu+LrO+Gpaer2B1a4ktftcunTXCwm3VVijMSAsFkkNwc8cBRuBINcqdZ8ZWd7Drv2rUpNasbDVEnW400t5oGpxeXb4CgYMWSpXJxnB4NfRlFAHg+teL/GDX01vdOt7ZPqU6xwvpBKxpBqMCRMCByWheR8n/nnuHQ1sSeKNf1DSftN8ky3MOtWkFzptxoz7bQi92lklIw48rDhhnG3dkA4HsFFAHjXh/XPH0NloEcl5eXb6lqF9pl0bmzVZLScTvJHNyo3RiFJBxkZ2V2XjLxUy+E21Hw7JdSyf2ktg7xWLyNGwl8uTKlcqAQfn2sOhAOa6aTSdNk1uLWpLOJtRigNvHcEZZIyclR6ZNW444412xoqLknCjAyTkn86APAbj4i/EtbGHU7Oylurj7LY/8Ss6U6+ZNLaTNMMkBhtlROOPvbe4rsPhsNUv7Xx3LpmoXSXd7epLY391p5hUu1lCA3lsoBAcMCAOxzzzXqFFAHj7+IvF0lt4b1jUbEWd7dLfN9nudPMjWTR2bAElBkBpkJ9WV1A9Kw5PE3jK7eS4mS90+6Qab9puLewEkhiGpMkwWRUxLF5R3jCg7WyQMmvfKKAPJPi/qWrz69Boht76Oxjn0q7tDBYPN9rcXy+eC6qdnloqnHBwx6jisgeNPGmo6qkR/te1s4dYsmLLpTxO0LSXMckTAoRtzHBnBYjfktg4HuVFAHnXwq8Va7qkDzeJ5HWW5lihitRpc8LWdxsdpYWdlAYDZw3Qf3juWvRaKKACiiigAooooAKKKKACiiigAooooAKKKKACiiigAooooAKKKKACiiigAooooAKKKKACiiigAooooAKKKKACiiigAooooAKKKKACiiigAooooAKKKKACiiigAooooAKKKKACiiigAooooAKKKKACiiigAooooAKKKKACiiigAooooAKKKKACiiigAooooAoRVOtFFAEy06iigAooooAKKKKACiiigAooooAKKKKACiiigAooooAKKKKACiiigAooooAKKKKACiiigAooooAKKKKACiiigAooooAKKKKACiiig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g;base64,%20/9j/4AAQSkZJRgABAQEAYABgAAD/2wBDAAUDBAQEAwUEBAQFBQUGBwwIBwcHBw8LCwkMEQ8SEhEPERETFhwXExQaFRERGCEYGh0dHx8fExciJCIeJBweHx7/2wBDAQUFBQcGBw4ICA4eFBEUHh4eHh4eHh4eHh4eHh4eHh4eHh4eHh4eHh4eHh4eHh4eHh4eHh4eHh4eHh4eHh4eHh7/wAARCAE0A0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8iqdagiqdaAJlp1NWnUAFFFFABRRRQAUUUUAFFFFABRRRQAUUUUAFFFFABRRRQAUUUUAFFFFABRRRQAUUUUAFFFFABRRRQAUUUUAFFFFABRRRQAUUUUAFFFFABRRRQAUUUUAFFFFABRRRQAVzPxKfxlF4bafwRcaHBqELeZKdWilkiMQViwAjIO7OMdutdNUN/B9qsbi13bPOiaPdjOMjGaAPB/hp8YPGB+HWmePfH1rp97Ya6RDpOn+HNOne883e4Pmb3KBcITnIqfWf2hLL+1/A194e0y/1XQPEMWoCe3g095NQE1vtAjSMNgfMTuzkYGc1Pf/AAHupPhT4N8D2/imBh4aummc3eneba3wYudssHmDON/ALEZHPWqGi/s+674dtPCz+HPiBDZaj4bm1GW2uG0ZXSUXZXKtH5gAAAI49RjGKAL9h8f9FvvFiXkVxDF4MXwrNrNxPNbut1FNHc+S0RXOMjptwSTjBrtvhf8AFLw58QLq/sdMt9U0/ULBI5Z7LUrXyJvKkGUkAyQVI9+O9ecWH7MumR6VPp954oublLvQJ9Mu5fsoV3uJbr7QbgfNgAMANmOg612HwQ+FMnw9u9R1C91HSby7u4o7df7O0aOxRI07naSzsx5OTj0FAGH4q+KPj7w58SNNstS8NaRB4c1PxCmiWNu07nU7pSBm8RQSvkgnkEZx1xXtteMRfCDxZD8Zbz4jR+PrOWS5uF2291oazvbWgb/j3hkaT91lcgsoBJOa9noAKKKKACiiigAooooAKKKKACiiigAooooAKKKKACiiigAooooAKKKKACiiigAooooAKKKKACiiigAooooAKKKKACiiigAooooAKKKKACiiigAooooAKKKKACiiigAooooAoRVOtQRdq8t8WfFTWdA8R+MbD+yNEltfDFhBqDGbUWglu45VdtiAoQHHlkY6EkDjNAHr606ubt/Gvhz7PpDX2ow6bcarDDLBa3bBJVMoyiMP4WJyoB6kEDNUtA+Jng3WraK4tdWCLPqUum24ljZGmnjZgyqCMn7jEewzQB2NFYGneNPCuo2trdWeuWktvdrO8Eu4hHWHiU7jxhD1Pamx+N/CUmmz6jHr9i1tbzeRMwk+ZJNu7YV+9nb82MdOelAHQ0Vyt58SPANm0K3Hi/RYzPDFPF/pandHIcI/B+6T36VZ+Ivi3TfA/g2/8TaokstvaKoWKEZkmkdgkca57szKPxoA6GiuKttc8d29/o/9seHdGisr6Qi8NtqLPJp6+WzAtuQCQbgFJBGCehFXLP4ieBb2C4ms/FWlXMduUWRobgPgszIoGOpLIwAGScUAdTRXOL478HtCJo/EVhJGbOS+DJJuBgjbbJJx2Vjhv7p64qvqXxJ8A6bJHHf+LtHt3khinVXuVB8qX/VufRWyME8c0AdXRXFfFrxhqXg/SNIvtLsLO/bUdXtdM2zzNGqG4kCK+VU5AJyR6VRf4h3mleKJ/CvirTbDSNRfTZtQ029F6XsbpIh+8DOVVoymVLAg/KcgnpQB6HRXmM/xQ3+INK0OxbR5rltJh1bUJvOlMHkswDCBlQljt3upIwQAOM5FjwR8ULDVvC48Wa5d6TpWi3iiSwYzP5oUZLiUMoA2jYSykr8xzjGSAejUVzE/xB8Dw6o2lyeLNHF6oy0P2pCwGwuM4PdRkeop0vj7wXFpsGozeJ9LitZ7h7WJ3nC7pkGWjwed4xyvUUAdLRXOS+O/BsWkWmryeJNNWwvIzLBcecNjIDtZ89lBIBJwAeDirdx4o8O2+tw6LNrNlHqM3EcDSgMx27to7btvzY645xigDYorM0HxBo2vLK2j6hDeCLaXMeeAwyrDPVSBkEcEdK880z4ieM76HxdeWnhPTL+38MarPp89vDqDpcXIijSQvGGj252uMKSMkEZoA9WorkNE+JXgnVdJ0jUodetIY9Wt4Z7ZJ3COBKcIHHRSWBUAnkggZrS1Hxj4X07UX0++1yygukDbomk5yqeYy/7wT5tvXbzjFAG7RXOnx14PWGad/EenJDDYR6lJI8wVVtX+5Nk8bDng1Wj+JPgGSQRp4v0YuZ0t9v2pc+Y+No+hyMHoc9aAOrorCu/GPhW01ObTbrX9Pgu4I5JZI5JgpVUG5zk8fKCCR1A5NYepfFr4f2ei3OrR+I7S+t7drdZBZt5rAzsFiOB2JPXpwfSgDuaK5CTx5oVjquqLq/iDQLSwtTapE5vMTK8wOFlUgBCxA2jJJGScVfg8a+E7jQl1y316xm05pzbLNHJuDSgkGMAcluD8uM8ZoA6CiufuPE9lfeCb3xJ4XvtO1eGG2kmhkjn3QyFFyVLLnHTHtXDaX8Z7a++Bdz8Q/wCx3TUrbzLaXR/N+db1DjyS2Po2ccKc0Aes0Vxnh7x/pMngvw/rvia/03R59ZsobtITP8qLKFKgsQOPnUbjgZNXf+FgeCf7XfSF8UaW1+kskLW6zhnEka73TA/iC8468H0oA6aiuN0f4neCtS8L2HiRdaitrC/EjW5uFKOypy7FeoVRglugBGSKm8NeKrrVfiD4m8NzWlslvpMFnNb3EUpczLOrnLDAAxs7Z69aAOsorzG2+I+rSH4hpLp+lRSeEpGjhDXTD7WRAs+T8vy/KwHGec1teGviDpM/gvw9rviW+03RrjWbOG6SBp8rGJQNoLEDjLKu44GTigDtKK5vUfGGjq+o6fpepWF1rFpDMy2rSlQzxKC6FgDyu5dwGSu4ZFcY3xksV8EWN61tF/wkd54VfxFHp5LiHYiBinmBTgnJxx/Cc44oA9XornPAfjLQ/F+mLPpWp2V1cxQwveQ28ocwNIm4A+3XB74PpXNR+NfGN7478W+G9H8O6Pef8I6trIPN1B4XulnjZ1Vf3bKrDYRzxkjpQB6RRXn/AIG+J2k+LjY3VpcWFjbS2NzNeWd5cbL61lglEcitH93Yp3gvnrtx1rYuPiH4It7SO6ufE2nW8UsvkxmaXyy77A+0BsEnaQwwOQQe4oA6iiuZi8f+C5rWxuofE2myQX6b7aRJQysu8R7iR90byEy2BuOOvFZ3iH4leFbW11O30vxT4bfVrENvhu78RxxsjIriRlBK43gYxnJAoA7eiuF134laFbX2uaPZalp0Oq6N9l+0f2lI0FsPOYYXzMHLbegA5JUeuOjXxP4ebXzoI1iy/tPDH7N5o3naAWA9SoIJHUA5NAGvRXPweNfCk1sbmPXbMw+fDAHL4DPMcRAE9d5+6Rwe1ZnxQ8S+JfDGlX2raRothe2GnaXc6hdy3V00RzEu4RIFVsswDcnAGPegDs6K890X4htZ6bb6l4+k0Lw9Z6hawXOmzC/JE+9Gd48OqncgCk4yCGFdDD448IzXLW8fiHT2dYmlJ80BQqxiRvm6ZCMrEZyFIJGKAOhorl9N+IXgfUre5n0/xRpd3HbRRSymGcNhJTiMgDk7jwMZyeOvFTX/AI58I2Gm2+pXviCxt7S4V2jlkfaNqNtdjn7qqxAJOACQDigDoqKwpvGHhaG6sbaTxBpyyX4Q2o89cS787MHp82Dt/vY4zUOieO/BuuaoNL0jxNpd9elJHEMFwrMRG218Y67T19KAOjorz+1+J2k3XxFl8Pw3WnPpMOiPqb6iLg8FZ0i28gKVO44YE5IxWvffEXwLY6RDq154q0q3spp3t45ZLgLulT76YPO5e4xkd6AOporkPiB40/4Ry70HR9NsBqeueILlrfTrYy+XHhE3ySyPg7UReTgEnIAHNMtPEuu6Xq15B40sNL03TIbaOWDVLe6doppGcp5O11BVx8uACd24Y9KAOyorl7n4ieBre0gup/FekxxXAl8ndcLucx/6wBeuVPBGMg8URfETwLLDdTR+LtGeK0tReTyLdoVSEkASE5xtyQM+pAoA6iiuZsPH/gq+sr69s/E2mXFvYPGl08cwPltJ/qxjqdxOFx948DNMvPiJ4Gs4bWW78VaVbi7DGBZJwrPtfY2FPOQ3ykY4PBoA6misOPxh4Wkvb2yXX9P+0WMLz3KNOB5caHDuSeNqngnoDwcVj+A/HUfirxf4p0i3itzZ6KbXybiN2JmE0bOdyso2kbRxz1zmgDtKK5LQviP4Q1jRbjWbfVkjsoL6SwLzIULzI7IVVTy2SpwAMkDpWnd69Bc+D7nxB4eubLUoltnnt5BLmGXaCSNy5x0I9jQBtUV5PoXxmttS+B918QW0eSLU7QyW02j+Z863inAh3Y75Vs44U57V0Phb4h6TdeDvD2teI73T9Ju9asIr5LYTFhHHJtwSSBhQXRSxAGSBQB29Fcpp3xE8J31xrcMepiM6NfjT7oyoy5m2qdqcZf72OOSQe3NYusfFfQNM8W6TbXOp6QnhzUtIuNQi1b7XkF4pY0KAAYxiQnOSRtOQMUAei0ViyeLPDUeq2mlvrlgLy82/ZovOGZSy7lAPQkqMgdSORWBB8QrK++KWm+ENKeyvra6067upbmKYlo3gkiTaBjaVJkPzAnlCO1AHc0VxGs+M9Qm+ID+BvC+m213qNrZJfajdXkzRwWkbsVjXCgs7ttY4GAAMk9BRoHizXJdfttG8RWOi6PdvPdobf7ezyXEUSIyTwAoN6Hc27ONuAOTQB29FYEHjTwtNYT38Wt2jW0BjV5NxxmT/AFe3+9v/AIcZ3ds1X/4WF4H/ALKXVR4q0prJnaPzluFKqy43Bsfd25Gc4xkZxQB09Fc2fHngz+3V0L/hJ9KOptcLbC2FwpfzWXcqY9SOg71k+IfiHZWXj7w14V057K+k1TUJ7O7ImO+2MdvJNwANrHKBSM5XcOKAO6ormZ/iB4JgjvJJ/FWkwpZbDcNJcqoQOxVTk9QWBAIyCRinal420C18GP4stbxNR0/cI4GtWDfaJTJ5Sxp2LGTC/WgDpKK8y1n4n3Hhn4k6Z4X8V6VBaadqVtDs1WCZmht7qRnVIJcqNoYxuFfoSAMDNbmheMttlqd34pfTdLjttVl0+38uZnM5TuAQDuPJ2gHgGgDsaK5O++JXgCxigluvGGixpPbi6iJu1O+Ett3jB+7u4z2wfQ1r+JbvV4NHE3h2xttRvZJYljSacxxBWYBnZgCcKpLcAk4xQBq0V5X4V+I/iK+fU7/WtL0LT9C0bWbrS9UvBqDg2/kIT5+HQAoW2rjORurqo/iN4FltkuYvFOmSwu7oHSYMo27dxJHRRvTLHgbhzzQB1VFc4PHfg1tfGgL4m0s6obk2v2UXCmTztu7yyOzY7VOni/ww7XwGt2YFgjSXLs+1I1VirNuPBAYFSQTggjrQBuUVzMfj/wAFyWNxex+JdOaK1l8m4Al+eJ8E7WT7wbCk4IzgE9BTdV+IngXShCdQ8WaPbie2W7i3XS/PAxAWQYPKEkc9KAOoorhfiD8RLHw5e6Pp9jLY317faxY6fNAZiGiS5kVQ42ggttO4KSMgZ6VtXfjfwjZ3d5a3fiPTLeaziea4WW4VdiIQHbJ4+UkA46EgHFAHQUVx8HxA0O61LS20++s9Q0fUrptOjvrabcsd4ELrE3bDKOCD1wP4hVP4neN9T8E6xoFxc6ZaP4Xv7xLPUNTaZg2nu5wjOgXGxmwu7I2k80Ad5RXH6D4wa6t9X1rVP7PsPDkF0bfTr4znN2AdpfBGAC+VXBO7GRwRm9B448Iz+T5Gv2UpmjnkjCPksIf9cMDnKfxL1HcUAdFRXnHjT4ueHtJ0y8/sS4g1XUl8Py69Zx5ZYJ7dBkfvAD94ZI+nOOK6nwX4t0LxXYtNo+qWV7NAkf2uO3lD+SzruAP15we+DQBvUV474p+LmueH9Q8cyzeHtMuNL8HyWv2plv2jnninQODGpTbvAONpI3HgHmu7uPiB4Rt4rxptagV7K3kuLiLBLosaK8i4HV1DLuUZIyMigDp6K47wz480nxBeQT2OpaWNMm0ZNT2y3BS7iBblpIyMLGBj5ieuewzVl/iH4HjtftUvirSoovtP2XMlwFPnbdwTB5yV5A7jmgDqKK5Cz+JPg2+1/S9GsdZhuptTsZb+2liBaExRuEYl+gOSeO21s4rc0DX9H16KWTR9QivEiKhymeNw3KeexBBB6EHIoAki7V434z+Gmva9418a6pN4a8Lanba7p1rZafLf3bb7N4VkHnYEJIOXBG1gflHNeyRVOtAHimnfCnxRp+uIl7/YniyzurPTkudQ1aeUTW9zaoEMoiAImzgOoLKQ2cnvWonw38TP8OdW8PfadOtNVtdfn1nw/qCSNJtlN09xG0ilRt++UYAtkFvWvXVp1AHi0fwX1GDwt4y0CHxCZIdSgePRmny32Vptstz5mOoknXJA6LwKp3vw28XXE+meJYvDfhO01W0vPMvNLi1Cfy79GgaJne52bg6hhsG0gKCCTnj3WigDwXxF8J/FF1Ya7Y6Zpvhqyg1Dwf8A2HbQ287xw20rXEkpwPLJ2KJMburFc4GcDsPiL8Lf+E08N6hbT+INYs767ihkhia7M1paXETI6MsRABAaMZ6ZBbpmvSqKAPLdZ8LeMPFfibwbqmv6ToNk/hy9e7uZYLxphdnyXQLGpjBVd7K3zHjaOvWsrQfhx4p03wr4TYQaSNX8OeIbvUzbLcMYbyGdrjK79gKuq3B2kqRlPQ8ez0UAeDz/AAo8YWup3+s6WdFe41lNbS6tZrh0js/txhKFGVDv2+T8wwuWckGsceH9Yn8Yal8PIk0O41Gb4dafo968l0dkBDzo0irs3SYB3bflP3fXNfSFMEMPm+d5SeZ/f2jP50AedfFLwZreqeDfC+h+HFtLltF1XTrx2vbkxb47V1bGQjZZtuOnGc1V1rwT4n8S+J7jxXriaXBc2Oj3enaJptvcO6K9woEks0xQckKqhVXAGTk5r1KigDyPwF4K8X6FrGm3d5Z6W0dn4Ng0IiK+YlriJi24ZjGEOQM9R6Vh2vwv8YWeg+C1k03QNYm0fSJ9H1HTrq/ljgljkZGEqSLHn+DDKy8qfaveKKAPCtS+E/ii4h8UxWsHh+1N2ukSaYI3dYWewx+5dAu6OJsYGGYgYrWfwF4ilh8O3MHh/wAOaVLa+J49avrW2u5HBCwvGWMrJmWVi4OSFACgZPWvX6KAPCfBnw5+IXhm/kuIbXwvqFvqUV1aX1ne3EjRwRyXs9ykiYj+cbbhlaMhclQd3PGpB8OPEFv441W4k0vw3qmnXeqDVrTUb2SUz2kvlKhjEAGwnK4V9w2qx4OMH2KigDzz4MeENd8Ix6lbX8scWlyrB9g08XTXX2JlDeakcrKG8nJGxDnaAemcVh6B4V+JOjw+N7XT7Xw9bv4l1u4v4L2W+kk+yRyxRx8xCIb3Hl7sbgOcZr1+igDwOD4I6pofhHxJ4C0Oe0utC8QWdnAL26kInsnhjWORygUh8hfMTBGHJHTmuo0HwT4u0++1vQ7gaDeaBeahdaha6lMztewtOpBj8vbt3AsR5gf7hxivVKKAPn+2+FvxAfwzfaZdxeHVkbwD/wAIpB5d7KwaVcgTNmLhSDnHJHTmtHxN8OPGGpQeKUtrDRUbV9J0mzty16w2SWshZ92Ivund8uP7o4Hb2+igDxPS/ht4mtNR1eObR/Dd4jXd/fadqk93K10hug5MWzbtRgZChlBOUH3cnjJufhN43fRrG1ih0RJrHwvpGlr/AKY+2W4srtZ2ziPhGAIB5IPavoKigDxXxr8P/Gmua94gvorPRhHqlxocyhr5/l+wz+bKCPK/i+6v64rnfH+m6v4TCT3raTYahqHjqbXNMuZNRMMMMf2bawklaIorsAV2sCG3nHIyPoykdVddrqGHoRkUAeb+BLSa4+Br6PoWjQ2cn2S4tLWGW+8yGVm3DzRME+ZGLFshR3AHSuYb4Ra4l3rmqwT2anVNDWP+yfPPkJqxt2tmut+zp5RA+7kkk46V7hRQB4RH8LfFUaaEt1o/hnWoP+EZtNC1K0v72YRQPbltsybU/eowYkxsFOQOepq6Phz4uXWHuPI0gxt44i1/zBdMrfZktFtyNvl8PkbtucYOM17VRQB4HP8ADD4iSfDnQvCIPh1Y7HSr/TLhhdyoz+YoWGUSCPdt4JaIEA/LknGK7P4U+FPE2heKdV1PXbfTo4bzSdNtE+zXbSsJLaNkfIKLwS/B9q9JooA8YPww1K6uvibeap4d8OXt14jlMmkyzSCR4f8AR1hAdmiymCu/5c9ce9Zlr8K/FcCaLHeaP4Z1u3bw3Z6JqNrf3s3lW8lsW2zIFT96jBiTGwU5A56mveqKAPD5fh38Qf8AhNYtbk/sC6htbzUjDsupLffBcwbI/wB0sZRHBA3HLFycluAKry/DHxzD4Z0ixtYtEluI/A1z4YvFkvZFWORzHtlQiM7lOw5BAIz3r3iigDzj4c+EvEGieN7jV9St9PitJfDmm6WBBcF2862Mu442AbT5uAc5+XpzVWz0Dx9pHxJ8b+JNJ0zQZ4tfSyjs2udRkTyfs8bpukVYjnO/O0HtjNeo0UAeJ6B8J9c8O31gtqdM1eJNE1SC+nu5GjF1e3siysTGFOIty7SN2dpHXHPO61oet+CLnwRY3dxb3MZ8YRyaPp97qXmPbwrYTK0RuGQMyhz8m4EqCik88fR1MlhhlKmSJHK/dLKDigD561/4O+O7jS9UsrCXw+ItWS5u5YvtEkIt7uW8+0bAyxkyxBQqgHADbn2nIx0F/wDD3xde/D/4i6O1josOo+J9Ve8tGW8ZkRHSFSHbygcjys8A53dq9oooA8W8dfD7xnq0/jQadb6O8PiS30tkM166NBLbMN6ECMgqQOG/SrHhP4e+ItM8UXct9pHhu7t01K81Kx1WeeWW6T7RuYw+UVCqwLlDIG5QfdyePYaKAPK/ht4Q8YeELC8toIdOlsZZrP7Jpl1fvMliik/aPKlMe/yxkGKNs7SDyoNdh8UdJ1LX/h14g0HSY7d73UtOns4vPlMcamRCm4kAnAznpziukooA8x1Xwh4kvNG+G1v9h0t5vDd7Bcagr3R2lY7aSH92fL+Ykvu5C/dxWDq3w/8AH0/xAGvImgT2lrq15cWyC7kg3W09m0CqY1iKCRWILOSxfjkAAV7ZRQB8/wBh8JfFUemaLp2oabo13bWfhOz0O5WPUpYnaWG5SUyxOsYKMAu5G6h8Z4yawPHdhqmk6lonh/xDqWn3uojQb+01GW91RbJr2zubkbIPMaFkmkCx/Oyqrbvm/i5+n6RkViCyqSpyMjoaAPFbXwJrmo+K5NdXw7oc+j60lheCPVZ5ftGkSwRIuwRAFZcbVKklcNnNU7L4VeLpIdKtLr+zLSOG78QSXFxBds0iJqPmeWUHljcyeYM5I+7xXu9FAHzxq3wp+I+r22ki4j8MWsui6FbadCsd5M0d3Jb3UMy7gIwUjcQ4IBJUtnnFdXD4B12SbwxcjQPDuki18SHWNQtrW6eTCm2khJLsmZpGMgJJCgBQOeteuUUAcH8T/B+raxrvhjxZ4bntE1vw3cyyQwXbMsF1DMmyWJmUEoSMFWwcEcjmqXjHQ/G3iqDR9Rax0nTbnRNWt9StrBrxpRdFA6ujyBAE+VztwrYYAmvSaKAPF9M+HHiez+Itt4uFtpZWXVtR1O5tftRHkG4tYreNEOwhm/dbnbjljjOOeO8XeBfEnhX4QPNq8Wjw22jeAdS0e5eG7JLSy7WQoCgyDsAwSDlu/f6ZpsiJIhSRFdT1DDIoA8TfwX4t16zl8WaWug2l/d6bpdlbQLcmSOW3t5vOkfzRH8khDFUYKSmAQc9F8CfDfxfo3jDRLzUrTRXsNOutZkaSK/kll2X0iOmA8eSV2kHLc5z7V7YiqiBEUKo6ADAFLQB89RfBjxVN4MuvDU9t4Zgu7KF4tP1vzZpZrxPPWVI5EK4hRtiiTaW3HoK9H+Heg+KrPxz4p8TeIrTSbRdajshHBZ3bztG0EbI24tGowd3GK76igDxjSfh54x0qfSL6MaVcSaD4l1HUbaD7S4F7bXhm3biUxHKgm4+8CQeRmum8J+DtW8P/AA88RabGLSbVNYvL++W3EpS3ge5diIw23OFBGTt5O445r0GigDxCH4Ra5DfanrEc1mrX+gpE+lCc+R/awga2+079n3fJbH3cknOM4rO8R/Cz4hal8PtG8MQHw+i2vhRdImzdyIRdRsm2Tese6SIhOEOArHJDYFfQFFAHiUngP4i2fiafxDpkfh+WWHxI+twWs97KEuFmsktpYmIj+RkwxV8HOeQK0vEHgbxVf63a6hHp/h+NV8MalpkkMEzRRpcXTow2DyzlBswW4LFido6V63RQB4F4N+EnirTHXTtV0/w5e2s32S4GpSXUr3GnzxW0cDeXHtCuR5WY3JUru5Bxg7fw28CeNtE1/wAFnV4dAFh4X0S60cz2t1IZLpXMGyUIYwFJEI3AseWPNexUUAec6r4V8RaL8Vrzx54XhsdSi1awis9V065uDA+6Et5U0Um1hnDFSrAZGCD2o1vw/wCMdY8beFfEFzZaLHHpkd+s8S3LtsE8Soi8p+8wVyx+Uc4A4yfRqKAPmvxX4Z1rwR4Jjtby6s7K3l1rTJNFt59TZodLnhLyy7bl4zsg+XEaSBgMkfxAVY8PeC9W1xbTWtI8OaFqFg0N5p2oWV/qrvbXBnmFw11FLFHiRGd3Vk2AfLgdK+i3VXUqyhlPUEZBpRwMDgUAeI3Xw08WjU9Smt7XRDFP4i0TUoClw0QENikKuu3YdpPlHaMkANyeOU0/4a+OLe50HSZH0VtK0bXdRv11FbqRbqeG7juV5j8vAlQ3J53YO0dK9vooA+eT8JPGEnw4n8OyaF4RTVIbC30yLUUu5me8iinjkDNuQ+SuI8mMbss3UAc+o/FjQ77WvA8Q0+1DX2n31pqiWkbZ81oJklaIHjJIVgOmTiu1ooA8+1HwzH421fWTrOl2d34T1vRLe1UtMwnLI8j7jGUGwjzRg5yCmcenM+HPhl4u8OQeGL3+14df1Dw9q9/M32uUxtfWtwhjVi2CBMq7eowcNzzmvZ6KAPn9PhB4stU1tbePR5Rq3h/WbLabllW3uL+584Ko8s/u0HBPBJJOBXq3hjwvcWMmn6leapqou4bGKCWwS/ZrIOsQQlUIA7Zz6811VFAHkWkeB/FkPw9+JOhXVrpa3nia+1G6sdt4zRqLpNoEh8sEFepwDms74ifDjxx4g8LWGiaamg20P/CMy6Zco1y8TJckJtbzEj3SRfJ9w7RnBIOAK9uooA8Rf4d+NZ9WvL+az0VHufFul62Qt87bYrWCKN1yYhliYiR2w3asPx74P1jw54O8Y3OoNZ2mjatB5S2AvZHt4b6W7UrcxuU3W0fIdxkoG5xgc/RVBAIIIyDQB84aH4c1zxPcw+INH0vRtSvLLUprjUhJrRktNV+0wLEzJPDEoSSMRJldhGGOTk10ev8Awx8STLNb6bpvh23tn8E3vh+KGCZ4ooJriRWXYpQny0AxnqeuB0r2tVVVCqoVR0AGAKWgDwi0+G3xAs7ZdLij0C4tX8S6d4ga5mvZBLGYPI8yDAiO4Aw4Vsjg4IFRxfCjxTDoGuaG2k+GLqT7PqcOm6xLdSm5lS88zCshQrER5nzspbdsHHOR73RQB5hrWgajfaV4B8KC0jgutNvbLUNReAloYY7Vez4GS7qqgYzgscYBro/jDoOoeKfhj4h8NaXDaS3mp2MtrF9qkKRozqQHJCsflPPTtXWUUAeb+IPBuu3/AIA8H2lothb6v4avLK9FqZibecwKUaPeFyAVJKnbwwXiuZf4Z+L7fxm3jTT00f7Xeape3M+nzXLpHBHPaR26kOqHc4MQdhgA7sA8Zr26igDwCX4UeOrfwjYaTajQri4/4QSbwvdFryREjlLArKp8sllI6ggY96774feFte0fx3q2tajb2ENne6LptigguC7iW2Eu4kbANp83AOf4enPHoNFAHl/hz4ds3xZ8X+KvE2g6JeWupzWkumO7efLAYIhHkqyAKSRuBBOMVzus/DPx3qnjKbUp5dC+yG71VYnS5kjItru3McZ8lY9gdTgsclnPJboK9yooA8Hn+FvjbVtJGn6h/Y+nk+B08O+dBePLieORXVypjXMbbQCM5wT1q9/wr7xVdPompP4b8LaVewa/Zalfx2l7LIZlt45FLGV48sx8wBVI+UL94549qooA8R8IfDnxpomuW2oPbaDLH9n1y2mhe6dlVby8F1EceX8wH3GXj1BPSuu+DPhLXPCNpqVlqE6rpjtD/Ztibo3TWSqmHjWZlVmi3fcVslRxnnA9AooAoRV5P4i8davpa+OfFcFnFfDw7qlto9lYzztFGFcQ+bKcA5dmmHJHCoAOpz6xFXKa18PtJ1jUdWF8DJpOteTNqNksjxF7mHb5cqujAjIVQwPXYh9cgGEnxS1axs9aj1bRdG/tDSdcbS5QNZjtIHU28c6urz7cnbKAV65BPSrEest8SPCeqpLoUN19jwU07T/EsLreMVbCySwN+7APOCeTzg4rrdL8GeG7C51K4j05Z5NTuhd3f2uRrgPMECBwJCQp2qq8Y4AqTUfCOg3iwKlrLYeRMJkbTriSzJbBHzGEruGCeDkUAeF6L4g8Wa34b+HXgvR2u5Hexv7jWY9Rv2tp7lrGUQNaGdA7bfNbBYcsqDJGTWXY+NLjxZ8PviD49037dos/h6G0GhWQnKrYmONXddqna/mSF1YkHcoA6V9C3vgvw5c2enWosDajTS/2KS1meGWDeCH2uhDfMCd3PPU881TPw38GfuFj0VIYIoYIDbxSukM0cDboVlQHbJsPI3A0AZ+h6pdWPxbn8OM0htNU0QawsTsW+zTrKI5VXPRW3ocdMqxHU1dl8PeIm+JMeur4hlGlraNGbbyIsZMit5ecZwQD83WpbrwVZapq2t6lrkklxLqdounqIJHhMForFgiupDBmZizMCP4R256pFCoFXOAMDJzQAtFFFABRRRQAUUUUAFFFFABRRRQAUUUUAFFFFABRRRQAUUUUAFFFFABRRRQAUUUUAFFFFABRRRQAUUUUAFFFFABRRRQAUUUUAFFFFABRRRQAUUUUAFFFFABRRRQAUUUUAFFFFABRRRQAUUUUAFFFFABRRRQAUUUUAFFFFABRRRQAUUUUAFFFFABRRRQAUUUUAFFFFABRRRQAUUUUAFFFFABRRRQAUUUUAFFFFABRRRQAUUUUAFFFFABRRRQAUUUUAFFFFAFCKp1qCLtXE6r4i+J9vqdzDp3w10+9s0lZYLhvEMcRlQHhihjO3I7Z4oA9DWnV5oPFHxd/6JRpv/hTR/8Axqnf8JT8Xv8AolGm/wDhTR//ABqgD0mivNv+Ep+L3/RKdN/8KaP/AONUf8JT8Xv+iU6b/wCFNH/8aoA9Jorzb/hKfi9/0SnTf/Cmj/8AjVH/AAlPxe/6JTpv/hTR/wDxqgD0mivNv+Ep+L3/AESnTf8Awpo//jVH/CU/F7/olOm/+FNH/wDGqAPSaK82/wCEp+L3/RKdN/8ACmj/APjVH/CU/F7/AKJTpv8A4U0f/wAaoA9Jorzb/hKfi9/0SnTf/Cmj/wDjVH/CU/F7/olOm/8AhTR//GqAPSaK82/4Sn4vf9Ep03/wpo//AI1R/wAJT8Xv+iU6b/4U0f8A8aoA9Jorzb/hKfi9/wBEp03/AMKaP/41R/wlPxe/6JTpv/hTR/8AxqgD0mivNv8AhKfi9/0SnTf/AApo/wD41R/wlPxe/wCiU6b/AOFNH/8AGqAPSaK82/4Sn4vf9Ep03/wpo/8A41Sf8JT8Xv8AolGm/wDhTR//ABqgD0qivNR4p+L2P+SUab/4U0f/AMapf+Ep+L3/AESnTf8Awpo//jVAHpNFebf8JT8Xv+iU6b/4U0f/AMao/wCEp+L3/RKdN/8ACmj/APjVAHpNFebf8JT8Xv8AolOm/wDhTR//ABqj/hKfi9/0SnTf/Cmj/wDjVAHpNFebf8JT8Xv+iU6b/wCFNH/8ao/4Sn4vf9Ep03/wpo//AI1QB6TRXm3/AAlPxe/6JTpv/hTR/wDxqj/hKfi9/wBEp03/AMKaP/41QB6TRXm3/CU/F7/olOm/+FNH/wDGqP8AhKfi9/0SnTf/AApo/wD41QB6TRXmv/CU/F7/AKJTpv8A4U0f/wAapf8AhKfi9/0SnTf/AApo/wD41QB6TRXm3/CU/F7/AKJTpv8A4U0f/wAao/4Sn4vf9Ep03/wpo/8A41QB6TRXm3/CU/F7/olOm/8AhTR//GqP+Ep+L3/RKdN/8KaP/wCNUAek0V5t/wAJT8Xv+iU6b/4U0f8A8ao/4Sn4vf8ARKdN/wDCmj/+NUAek0V5t/wlPxe/6JTpv/hTR/8Axqj/AISn4vf9Ep03/wAKaP8A+NUAek0V5t/wlPxe/wCiU6b/AOFNH/8AGqT/AISn4vf9Eo03/wAKaP8A+NUAelUV5t/wlPxe/wCiU6b/AOFNH/8AGqP+Ep+L3/RKdN/8KaP/AONUAek0V5t/wlPxe/6JTpv/AIU0f/xqj/hKfi9/0SnTf/Cmj/8AjVAHpNFebf8ACU/F7/olOm/+FNH/APGqP+Ep+L3/AESnTf8Awpo//jVAHpNFebf8JT8Xv+iU6b/4U0f/AMao/wCEp+L3/RKdN/8ACmj/APjVAHpNFebf8JT8Xv8AolOm/wDhTR//ABqj/hKfi9/0SnTf/Cmj/wDjVAHpNFebf8JT8Xv+iU6b/wCFNH/8ao/4Sn4vf9Ep03/wpo//AI1QB6TRXm3/AAlPxe/6JTpv/hTR/wDxqj/hKfi9/wBEp03/AMKaP/41QB6TRXm3/CU/F7/olOm/+FNH/wDGqP8AhKfi9/0SnTf/AApo/wD41QB6TRXm3/CU/F7/AKJTpv8A4U0f/wAao/4Sn4vf9Ep03/wpo/8A41QB6TRXmv8AwlPxe5/4tRpv/hTR/wDxql/4Sn4vf9Ep03/wpo//AI1QB6TRXm3/AAlPxe/6JTpv/hTR/wDxqj/hKfi9/wBEp03/AMKaP/41QB6TRXm3/CU/F7/olOm/+FNH/wDGqP8AhKfi9/0SnTf/AApo/wD41QB6TRXm3/CU/F7/AKJTpv8A4U0f/wAao/4Sn4vf9Ep03/wpo/8A41QB6TRXm3/CU/F7/olOm/8AhTR//GqP+Ep+L3/RKdN/8KaP/wCNUAek0V5t/wAJT8Xv+iU6b/4U0f8A8ao/4Sn4vf8ARKdN/wDCmj/+NUAek0V5r/wlPxe/6JRpv/hTR/8AxqvQtNkuptOtpr61W1uniVpoFk8wRuRyobA3YPGe9AFiiiigAooooAKKKKACiiigAooooAKKKKACiiigAooooAKKKKACiiigAooooAKKKKACiiigAooooAoRVOtQRVOtAEy06mrTqACiiigAooooAKKKKACiiigAooooAKKKKACiiigAooooAKKKKAKOvSapDpM8mjW1vc6gABBHPIUjJJAyxHIAGTx6V5f4T+Ll5Joet+KPFtjYab4c0fUbvTLm6tTLNIk0M6RIxQKSUfeTx93HPXNevHkEZx715yPg/wCHf+EE13wa+qa0+na3qLajdMZovNEzSrK2xhHgAsoOMH2xQBdm+LHgmCS1jub69tpLraI0n064jbc5lCKQyAhm8mTAPXb7jNXT/jR8O77T3vrfWZjEPs2xZLKaN5ftIYwlFZQWDbGwR/dNN8b/AAh0Dxf4mh8Qapq2uJdwi38tYbhBGjQlyrKrIdpO9twGAeOOBWbB8BfCEOkz6WL/AFiW0nsLbT5Yp3hkV4LdXWIEGPGR5jHPXIUjBAoA1dT+M/w70y7e2v8AWpbdk3q7PZTbVdI0keMnbjeFljJXrlwOvFNu/jV8O7QwifWZ18yIykrYzsIlW4+zOXIQhNs2EOcYJHYiuJn+Ak+oeKNV/tTVopPD2oHyZIPLjecW6wRxx7JTH5iShoo2LbyDt5BzXWeIPgr4b10btS1jXZJDpg02SRJYULxC4S4yQIsBvMjTkAcDGKAKviP43eHdJ8eWujmaJtGRb9NS1F45VW3mtVQtGh27ZTmQKQuSDx3rdt/i54HuNU0/S7fULye8v9/kxQ6dPIQUn8iTftQhNsnytuxjr05rA1z4AeCdZnuTfXetG1nmvJxaJcosUcl1sMzL8m4EsisOSARxxxXUaF8O9L0rxVp3iVdT1S51Cx02TTlMzRBJIpHDsWVUHzblXkY6fXIAus/Ezwdo/i3/AIRbUdQnh1PzbaFl+xymNWuMiHMgXYNxUgc9RiszXPi54Zi0HWbvQJm1XUNNsLi9FpJDPbrIsKF3HmNHgcA/WpfE3wn8PeIPFdx4kvL7Vo7ueexndIZUEe6zZmhwChOMu2eec067+Eng2Wx1G2todSsm1C1mtJ5otQmdhHKpWQASMygkEjO3jPGKAOS1n43XOm6x4J02TQYkfxRptjeQtJOVSWSd1WSFHxtVo1Yvl8buFHJrY+FPxbj8ceKH0n+zBaw3NhNqOnSiQsXgjuntiJBjhiUDDHGGx2ybdz8GvCl0mmR3U+pTx2FpY2m15U/fRWchktwxC8FWPJTaWHBzWt4K+G/hrwjrlzq+kRXAnlhe3iWSQMltC8zztHGABhTI5POTwBnAoA7GuG1jxteP8Uk+Hug2ds+oR6QdWu7m7dhFFEZPLRFC8szNnJ4AA75xXc1y3iDwRp+p+LrXxda319pGu29o1ibyzKZlt2bd5brIrKwDfMDjIPegDnU+KUOka3NpfjSOx0e4t9PtJpoIpJZpBcXEzxqinYFdSVGCDnOcgYqzqnxn+Hel3Jg1DWprYqG3tJZTBUZYVmaNjtwHEboSvX5gOvFN8RfCHw7ruo3t9f6hqs0l9p8On3SSvFKk0MRdl3CRGydzs2T3xjGBjiLn4Bz3vijUVvdVik8N3qJaPbvHHJMLRLZIVCytH5iTbo0YuHwQOQelAHb33xq+HdkkbXGsXCh45JW22E7eUscwgk34Q7NkhCnPTIPQisyf42eHk8dNpqTxHw7Bpd9eXerPHIixvaypHIqZXEoy5GVzyuOcirOvfBTw3rkCR6lrGuyuNLfS3kWWFC8LypKxIEWA26NOQBwPcmqv/CgvBTRXFrNd61NYy2l5ZpaNcJ5cUd1IJZQuE3A+YAwJJwRjpxQBtx/F7wLJfWFhDqF7Nd3zSLDDDp08jBo5RFIH2odm12AbOMAg9OateJfih4M8OeJW8PaxqNxb36fZ94+xTPGgnYpES6qVAZlK9evFN0P4caVpXiPSPEC6pqtzf6XYzWMTTPEFkjlKs29VjHOUTkY+73yc1PGXwl8OeKvEV3rmpXurRz3Qs1lSCZFTFrKZYsZQkfOxJ55zQA+7+KnhufRNYu/Dszarfabp8199lkhmtg6RrlhvePA/WuO1n45XWnP4Ejfw/EsnizSrO9gMk5WN5pnjDW6SYwrIrl9z4BwAOTXbL8LPCMFhqVrp8OoWLajZyWU8yX80riKQYcKJWdQSO+Mis25+CvhG6sNLsbq41SeDT7C004K8yZmt7WUSwq5CcFWA+ZdpI4JNAFf4ZfFyLxl4xfRP7NFtb3Nrd3enTByWeK3u2tnEgxwxIDjHY4PI59SrjvB/w38NeFfEVzrmlR3AuJY5YYkkcGO2jlnM8iRjAwGkYtyT0AGAMV2NAHnHxU8beJ/COr6LHZ6Tpc1hq+rWmkwTTzuHEs+/c5VR91dq8dTk9MVZg+KOg2N9JoPiR5rLxBY2a3OqwW1nPPBagxNJu81U27SqPgk5OMdeK1/H3grT/GY0b+0b7ULX+yNSi1K2+yOi5njzsLblbIGTxxnNVb74eaTdaz4q1U6hq0Nx4nsI7C9MFwI/LjjRlRoiF3IwDtzk9aAMi++N/wAObJXNxq92Gj+0eai6dOzReQqNLuAQ7dqyIxz2Oa07n4peCYJ76FtWeQ2MkcM7RW0jqJZDGI4gQvLsZo8L33exxyUX7O3guMXSjVfEBF1BdQSjz4QCtzDHDNgCLglYl+hyaPHHwRs9Q06/m0PU7mPV7yG3tZLm4MYJt454pCuRH8zARAKXDbckDANAG/pnxp+HWoyxw2muO8kgbCG0lUhh5vyEFeGPkS4HfYcdslj8ZvAGoaZJe2OrzvhrVIo2sJxJM11n7P5cZUM4fBxtHY9KyPA/wZttJMmoapq039pz2rWVwbGGCCKWAF/J3KIwBIqyHLIFDHqD3lsfgR4RsooBbalriTWq6eLSfz4y9ubHcIGX93gnDsDkEEHpQAz4d/HDwzr+habJrU8WnaxeCQtZxJJIExJMsYJ28M4gkIU88Y9M9Povjqz8YeDdQ1zwGkmpSwwb7Rby1mto7lim9QrOoJU9Ny5AP0rnvCnwN8KeGLw3ek6jraSSWrW05eaJ/PUu7gtmPhlMj4K44wDkV3Hgbw3Y+D/CWm+GdMmuZbLTYBBA1wwaTYOgJAAOBx0oA8/8FfGOz1nwppfijU/sdhp8tmh1BFDtLb3sk5hjtVXqzF1cdAeAcYPG1H8ZPh9Jdx28Wr3EpezW+MkdhO8aW5DnzHcJtQZjcHcRgjHWlv8A4Q+Dbrw1rOgpbXFrBq2sf21LJA4WSO73q4dCQQAGUYUgjk8c1Zs/hvpNrrOpavHqmrfbNR0hNJnfzIgBEpZg6gIAHy7H056YwKAKtz8YvAVrZJeXGpXcUD2Ul+jmwmIa3jZFeQYXkAyJ07HPrWvo/wAQPC+safrGoaZeyXNppCSPdTLAwQeWXDhSQAxBjYED27EZ46++APgq50tdPS61ezh8q7gkFpLHGrxXLo8qbfL2ou6NSAgXHPrXUeDPhv4f8L3esXVs1zeTaxFHDfNc7P3ypvALBFUMxDkFiCSAATxQBy3/AAs3xPJ8LLf4kpoekw6Lc2Ut8UmuZDJaQhGaJpNiNvDELu2DK7v4sE10SfFbwaEnWXUmaW2kht5/ItpZF+0SGNVhUhfmctKgA68+xxUX4S6Mvgi58DjXNfHhuS2ltYbEXEeLeKTOVV9m5gASFDlsD3AI5/xv8D7W/sL2XQtUuYtVvPssM9zcGLc1vDOku3IjwzjYoUuGwOBgUAdB/wALr+G/2O0u/wC3nEV1CZo82koITe0Y3DblcujqM9SpxTrT4yeA7/S5Lyw1aeRvMtYYYmsJxLNJcpvt9kZQM4dQSCB0BrG0H4LWYs7a41zVpxqiabLpU0mmxQQRzWhkdo1ZBHtDqH++gTJznINT2PwK8J2Qga11PXUuLZtPa1uPPjLwNZRmKEr+7wfkZlbIIOfWgCP4e/HLwvr3hvS7rWrmPTtXvIGmls4UklEZHnFV3bfvMkEjBevH0z3HgXxjoXjbSTq3h6a6nssrtlms5YBIGQOGTzFXcpDDkZFcZ4V+BfhLwy8jaTqGtx+fYmyuN80Tecv7zaxJjyGXzGwRjPGc4rvPBnh+z8KeFNM8NadLcS2em2yW1u07BpPLUYUEgAHAwOnagDXryzxZ478b6V8RtO8I2Wg6LNJq0N9cWBlunUslsqEByBhS+44/u4Gfb1OuY1rwTp2rePdF8Z3F7fx3+jwTQW0UboISkoAkDAqScgDuMY4oA5nX/jb4L07QrrUrGW51V4DDsgt4GBnWS4+ziRCRhoxKCpYZ5HuMyeOvi74f0XRvEX9lzC71rR9Pur1bK4hkiWb7MFMqBiuMrvUHHr3waqv8CPBLabcWCy6rHE0MdvaslwoaziS6+1KkR29PNOfm3HAApmp/AnwrqOq6rqV5rHiKWfVILu3uC90jHy7lUWRQWjJAxGuOfl7UAT/Ef4p/8Ihpvhe9vLe1sbTXIGaTUbwSG0tZfLVo4pGQZXeWIDngbT1q/F8W/B9vbSpq2pC3vrSwlvLyOGGSWNRCiNceW4XEgTzFOVzkHIzzjS17wFYavptvp0uq6nFaxaY2lyxI0TJcQMFB3q6EF/lGGABGTjrXIj9n3wWs1y8Ooa/FHPZXNgIvtaMIreeFIXjUshYKFjXbknb2oA2IPjV8PZpmhXVLxXXeCJNNuE5W3+0Y5QcmHLgdSBxWdqXxq0CZtDPhthfi+1nT7C6S6iltnhgvI3kiuFDqNylUJHY88jFV9e+BuiS6ffTabqWqPqTbprcXE8YiM4sTZoXxHnb5ZAOPrUXg74GaRa+HtF/4SK+v7jW7M6bNcyxXCGNnsYTFFGuYx+6AZzjG47uScUAdpoHxI8Ha9o2q6vpOqm6tNKg+03TJA+4QlWZZFXGWVgrEEA5waz9O+MPw/v8ATptQh1i4EELQB9+n3AbE0fmxMF2birJyGxip/Cnwz0Pw34Kv/COn3upHS7u3ktVWSRC9vC4YbEYIM43nBbcenPFZuifBXwbpsM8Ej6vfRTQWcBSa9aPatrD5MRBiCHOzg5JBPOKAKmufF62tPFXhK3sIrG50HxDdy2gvJpJYJY3RCxba8YXAIC4LbmJ4FYlj8fbHWdJt7zRbS2+0alqsGn6dZXMjrMI5d5S6mXHyxssbMoXOeOc5A7S2+FfhyG4jjNzqtxpMNxHdQ6Tc3Rnto50ztkXeDIDk5I34JxxWTp3wL8E2FuqW7akJ4Psosblp1MlmlszmFIyVxgea4O4MSDgngUAdd8MvFcHjjwFo/iu2tntU1G3EhhZsmNgSrLnvhgee9dHWX4S0DTPC3hrT/D2jwmGwsIFhgQtuO0dye5JySfU1qUAFFFFABRRRQAUUUUAFFFFABRRRQAUUUUAFFFFABRRRQAUUUUAFFFFABRRRQAUUUUAFFFFABRRRQBQiqbOFJwTgdB3qGKp1oA89PxL8QKxH/CnfHhweoWz5/wDJil/4Wb4g/wCiO+PP++bL/wCSK9HWn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ebf8ACzfEH/RHfHn/AHzZf/JFH/CzfEH/AER3x5/3zZf/ACRXpNFAHm3/AAs3xB/0R3x5/wB82X/yRR/ws3xB/wBEd8ef982X/wAkV6TRQB5t/wALN8Qf9Ed8ef8AfNl/8kUf8LN8Qf8ARHfHn/fNl/8AJFek0UAZvhjVLjWNEg1G60a/0aaXdus74J50eGI+bYzLzjIwTwRWlRRQAUUUUAFFFFABRRRQAUUUUAFFFFABRRRQAUUUUAFFFFABRRRQAUUUUAFFFFABRRRQAUUUUAFFFFAFCKp1qCKp1oAmWnU1adQAUUUUAFFFFABRRRQAUUUUAFFFFABRRRQAUUUUAFFFFABRRRQAUUUUAFFFFAHiMfxO8WJ8an8Myf2bJoo8RjSQotWE3lNZGcSeZuxxINn3cHOOte3UmBnoKWgAooooAKKKKAPM/jhomt6g2kahp+rTRWtqZIjp0U0kTXVzLtWFg0ZBJX5+CcDcW/hqT9n3WNR1TwaY73TZrRbd2VXnlkkmkYu+/wA0uMiTI3FQSFDqueK9IooAKKKKACob+RobG4lV1jKRMwZhkLgdTU1FAHi/7PXxK8VeNNT+yeJU0/8Ae6Dbamn2a2eExSPNLG8R3M2cCNG7Eb+nSvaKAAOwooAKKKKACvN/jjous6lBpN9p+rzQWtm8iSWEUskTXc8oEcBDIQcqxJAJ2gncfu16RRQB5p+z5q+pal4Xnt7/AE2a1W2nkUSTzSSTSSebIH8zeOGyobaCdqugzxXpdFFABXkP7XFxPbfCIzWc8sN4NVshCYpnjYgzrvGU5xs3Z9s169QQD1FAHyHrOsasfhTqMd5e6hb69B4/hDaTNdyhbCBph+5jlzukt2jBbf8AdwxwBiu58B+JfEVh8APHd9HcagPE2nX9+z6dclpG0nL/ACxRO2TJEiZdX6HnsMV9BbR6D8qHRHRkdVZWGGBGQR6GgD548QWHi7SfjdbzaNrUl1pMTi+luEmmlXTtPismRoJ48bW3ylZFwS7HJxxms3wNoOuXXw+1YprsX2O01K2v7rV7S/vpIdatliZmiAkdpInDldyIQGOF4ycfStpbw2tulvbRLFDGAqIo4UDoBUtAHkXwA1LW/tutaHqml3UJtblxPcXdzJLOZFWMDO7ICFWwuGOfLduN1Y2jyWuqeNPiHpnxE1PULHUTqqR6IqXEkTix2L5LWoX7xLb920Ek8N6V7tSEAkEgZHQ+lAHzfoWp39j8QvG93pV1cy3MXjjTLS1hMzsjWs2xLhFUnGzDSsccBkz2r6RqCaztZrmC5mt43mtyxhdhkxkjBI9DjIz6E+tT0AFFFFAHHfGbxVdeDfh3qGuac1mNQV4beyF3nymmllSNQ2CPl+bJOeACe1cfoPjT4oa34K1ee18LwpfLDdz6PqzRhLS7WORhCpgaTzVMirkHphgfavTPEfh3SfEK2K6vbNcLYXkd7bASugWaM5RyFI3YPY5FatAHzz4x+M3izQfDPh7V/sUKz6tZf2kLG4snDpF50CBHYNgfJJIxxlgdpxtBrkdE+Kfi7wd4H22MsdzFJFrN1avewyTM88WpBYoQ2ckGGQkL1wARxX1pRgegoA8q+Gvj7xN4l+JOu6LqFrp1pp+nzzQrbnet0EURGGcDGGjkDSHPA4UDPNeq0UUAFFFFABRRRQAjcKeccdfSvEvgT8TvFni7xXDpfiBdOMFzpNxep9ntXiaKSK+ktwhJYhtyKr9B19K9uoAHoKACiiigAooooAK+cfEdv4n8I+M47m5urvxFK+s+ZNMbq4S2jaVpZLdJVXIASMABFUglYhn94a+jqKAIbKWSaygmmhMEskas8ROSjEZK/h0qaiigAooooAKKKKACiiigAooooAKKKKACiiigAooooAKKKKACiiigAooooAKKKKACiiigAooooAKKKKAKEVTrUEVTZwCQCT6DqaAJ1p1cZ4b+I2g60NNYQajYR6pPLb2Et5b7EnmjZleMMpIDZjfAbGdpxmumk1fSY4TNJqlkkQcoXadQu4dRnPUelAF2iqb6rpaGQPqVmpix5mZ1GzJwM88ZNOn1HT4HkSa+tYmiAMgeZQUB6E5PGaALVFUI9Xsz9pM8i2qQXHkb55EVXbaCCpz0+bHODweKnS+snvDZpeW7XIBJhEgLjGM/L17j8xQBYorlde8daTpOsW2lfZNQv7m4vBYr9kiVlW4MTTeWWZgAfLUt7ZHciq0/xK8OrFaC1S/vLy6up7NbGKDbcLNAm+WNkcrhlXBxnLZBXINAHZ0VyGl/Ebw1fXGv2xlubSfQLWK7vo7mHYywyReYrqP4ht/EHg81asvGml3fw5HjyG3vv7KNg1+EaICYwhSxOzPXaM4zn8aAOloridO+Jeh31nq1xHY6rG+mW9rcSwSQKJZY7hcwmMbvm3dOvUEdRitbxp4rtPCukNql/p+p3FvHBLcTm1hD+RHGu52fLADA7ZJJ6A0AdBRXnt58W9BsLi5h1LSNfsRaWYvrmSa0XZFbFgvm5VzuXLD7uT144NdH4o8VWXh+bSIZrO+vJNXuTa2gtY1bdJ5bSYJZgB8qMc+1AG/RXP6N4u0fVkjayaYjz5ra4EiCNrSWJcukqsQVPToD1B6HNax1LTRHBIdQtAlx/qWMy4l/3Tnn8KALVFUxqmmETEajZkQDM379f3YyRlueOQRz6UXeqWVvAZPtEUj+S00cSSLvlUDOVBIz9envQBcorKvfEOl2Vml1d3CxIVjeRSyloUcgB3APC5IBboM+nNatAFTWbW5vdJurOz1CbTriaJkju4UVnhYjh1DgqSPcEVwX/Cv/ABx/0WjxP/4LrD/4zXpFFAHm/wDwr/xx/wBFo8T/APgusP8A4zR/wr/xx/0WjxP/AOC6w/8AjNekVj+JfEVjoJso7iO5uLm+laK2t7ZA0krLG0jYBIGAqMeT7dSBQBx//Cv/ABx/0WjxP/4LrD/4zR/wr/xx/wBFo8T/APgusP8A4zXUaR4w0PVr/S7PTp5bj+1dNOp2cyxERyQAoM7j3/eLx15roKAPN/8AhX/jj/otHif/AMF1h/8AGaP+Ff8Ajj/otHif/wAF1h/8Zr0iigDzf/hX/jj/AKLR4n/8F1h/8Zo/4V/44/6LR4n/APBdYf8AxmvSK57xJ4u0zQ9d0vQ5Y7i61LUyxt7a3CF9ikBnIZh8o3DOM9+OKAOY/wCFf+OP+i0eJ/8AwXWH/wAZo/4V/wCOP+i0eJ//AAXWH/xmum8O+MtF13Uzp9i04kaKWa3eSPalzHHL5UjxnuFfA5x95SMgg1a8PeI9N1+4vk0pnuILKZreS5GPKaVTh0U5y20ggnGMggE4NAHH/wDCv/HH/RaPE/8A4LrD/wCM0f8ACv8Axx/0WjxP/wCC6w/+M16RRQB5v/wr/wAcf9Fo8T/+C6w/+M0f8K/8cf8ARaPE/wD4LrD/AOM16RWJ4o8S2fh02rXtpfyw3E8cLTW8G9ITI6xoXOc4LMBwCe+MDNAHJf8ACv8Axx/0WjxP/wCC6w/+M0f8K/8AHH/RaPE//gusP/jNdJ4b8X22t63c6QukazYXFvbrcE3tqIleNnZVI5J5KtgEA8GukoA83/4V/wCOP+i0eJ//AAXWH/xmj/hX/jj/AKLR4n/8F1h/8Zr0iigDzf8A4V/44/6LR4n/APBdYf8Axmj/AIV/44/6LR4n/wDBdYf/ABmum8X+MNN8Lvb/ANo2uovDLJGktxb2xkithI4jRpG7AsQOMnuRjml0Pxjo2sawdLtGnErLO1u8ke1LlYJRFMYznkK5AOcdQRkc0Acx/wAK/wDHH/RaPE//AILrD/4zR/wr/wAcf9Fo8T/+C6w/+M12Gg+I9N1y+v7fS2e4jsJmt57hQPK85Tho1OcsVOQSBjIIzkEDYoA83/4V/wCOP+i0eJ//AAXWH/xmj/hX/jj/AKLR4n/8F1h/8Zr0iuZ8P+N9E1rxPq3hy3W+g1DS4o550urR4Q0TlgsiFh8ykq3PtQBzv/Cv/HH/AEWjxP8A+C6w/wDjNH/Cv/HH/RaPE/8A4LrD/wCM1NY/GLwTfabqF/aXN7Olnbx3SxpaMZLqGSVokkhUcuGkUqO/tyK6Sz8V6bP4Vt/Ec8N9YW1yVWKG8tmhuC7PsRPLPzBmbGB3yDQByv8Awr/xx/0WjxP/AOC6w/8AjNH/AAr/AMcf9Fo8T/8AgusP/jNbvg/x/wCH/FPiDVdB077fFqGlqkk0V3ZvBvifIWWPcBvQlSAw9KgufiV4VjsLnUIbme7tIb5dNjmt4iyXN2X2eREeN7BuCR8oweeDgAyf+Ff+OP8AotHif/wXWH/xmj/hX/jj/otHif8A8F1h/wDGa7bw1r2l+IvD1pr+kXS3GnXcXmxS4xle+QehBBBB6EGsLw58RNA1vRNW1xIdVsNL0uMyz3d/YvBG8YUsXjLD51AXOR6j1oAxv+Ff+OP+i0eJ/wDwXWH/AMZo/wCFf+OP+i0eJ/8AwXWH/wAZo/4XX4F+wfaPtF95/mbfsX2U/aNv2b7Tv2f3fJ+fOenH3uK7Hw74k0fxApbSrxZx5ENyvGN8Mq7opV9VYZwfUEdRQBx3/Cv/ABx/0WjxP/4LrD/4zR/wr/xx/wBFo8T/APgusP8A4zXpFFAHm/8Awr/xx/0WjxP/AOC6w/8AjNH/AAr/AMcf9Fo8T/8AgusP/jNekVx198TPBlr4kt9BOsRT3M0kcLSQESRQySu0cSSOvCs7o6geo5xQBkf8K/8AHH/RaPE//gusP/jNH/Cv/HH/AEWjxP8A+C6w/wDjNbHiP4leD/D3iM6Hq+p/Zp0WMzysh8mAyLI0ayP/AAswikIH+z2yM5i/GTwO2j/2it3dlvOEQtfs5+0HMH2gPs/u+SDJn0468UARf8K/8cf9Fo8T/wDgusP/AIzR/wAK/wDHH/RaPE//AILrD/4zXRab468Nal4ps/DdhevcX17pX9r25WF/KktSUAcORtOTIvA59cV01AHm/wDwr/xx/wBFo8T/APgusP8A4zR/wr/xx/0WjxP/AOC6w/8AjNekUUAeb/8ACv8Axx/0WjxP/wCC6w/+M0f8K/8AHH/RaPE//gusP/jNekVBqN3FYafcX04kMVvE0riNCzEKMnAHJPtQB59/wr/xx/0WjxP/AOC6w/8AjNH/AAr/AMcf9Fo8T/8AgusP/jNbWo/EHRLHS9I1WS21SSw1NLeRbmK0LR26TsqxNKf4QWYDjJHU4HNXNA8ZaLrmt3Gk2DTNPB52WZMK3ky+TJjnIIfjDAZ6jI5oA5n/AIV/44/6LR4n/wDBdYf/ABmj/hX/AI4/6LR4n/8ABdYf/Ga9IooA83/4V/44/wCi0eJ//BdYf/GaP+Ff+OP+i0eJ/wDwXWH/AMZr0iigDzf/AIV/44/6LR4n/wDBdYf/ABmj/hX/AI4/6LR4n/8ABdYf/Ga1rz4j6BY2Os3eow39iukvCsqXMIjaXzjiIplsHcexII7gVqah4q0vTfC8HiDVVuNPgnMaxwTIPOaSQ7UjCqTl2JGAD3570AXPDGn32l6JBY6lrV1rV1Hu33tzHGkkuWJGVjVVGAQOB2rSqO1lae2jmaJ4S6htjkEr7HBI/ImpKACiiigAooooAKKKKACiiigAooooAKKKKACiiigAooooAKKKKACiiigAooooAKKKKACiiigAooooAoRVOMgEqAT2yeM1BFU60AeX6X8L9Zm8NaN4d1rW7SOx0q+uNQRrCNxLLPI8zRncx+UIZicAEsVHIGRXPXfwz1LTW8L6a2kaLfzveTreXCWc0lvt+wSQLNNvLEM2UGBgcAZ4zXu606gDxDT/AIHzad4fi02CfR7oxahJLItzFIEvbZ7cQlJihVtw5YckckY5zWjrnwm1S8vr2az1e3tIpijRKhceVKsYRZkzu2nCgNH8ySL1APNevUUAeTX/AMLdVuNS1C8N7pUiXdxdE20kLeSyXFpFAzkAcSKYdwx1DsuR1qbwp8L7zQfFtjq63dhOlre+c07IRczR/wBnx2m1mxyS0fmHnGT6816nRQB5feeB9f8A+EljnsJbMRWniV9eikud2JRLbNCYvl5BVmY5PbbjviDW/hZqGoaNqdrcXWk6jcazez6hfSTwvF5F00cccEtsyEvGYkjA65bnkZr1eigDyk/CvUrjW7bWNQ1qO4vLfMU0gUg6nALeFVS444/f26S8Z6svck39P+HuqW3wqi8KtrTG/j0GTSPkkYWblkZPNMeM5w2evbHvXo9FAHn9v8Oidb8JaxNfrFPo+nJY6jDCCY79Y9rQ5zyNkq7x9SK1PGfhS61jwh4n0ez1S4afW7SS3Q3kpeG23qVyigZAG7OO+BzXWUUAeS+NvhVqXijW7TVJtQsbWay0aG1tGCNIEuophKHdD8skJI2lG6g54OK6nxj4e1/W5vCl7bzaZFdaNf8A264V9/lyN5EkW1MDIH70nJ9APeuxooA8g174Ua1eJJeW2r6W2rXl/eX99cXFoTFvmt1t1jjjycIqIg5JJK569MDUvAniLT9e0bT5dLh1y3t5J7ljslEE3mX4ukiLnfsZGUEs20MCBkjIr36igDxiP4P6rBrthqtteaPEbK9ubtoVhYJdmW9a4VJeOiqxUHnDAMB2qzbfCS/s4Y4bXVLXYNNubORHVjHL5v2gqhQ5CrG0/wArLhtoZTkNx69RQB5Bf/DXXF0/U7eG8gY6roy6RLHGSYwxhhiNyd/KFVibIQ/ONgIyuT67GuyNUyTtAGT1NOooAKKKKACuc8f+G/8AhJdMggh8qC9gmMlrel3WSzYoyGSPYQS21iNpIBB59K6OigDi9E8FHQ/EPhyTTJIV0jRNEk0pI5GYzMGMRDZxjjyRn13H057SiigAooooAK5Lx14Vm8U3dlbzxaYtjbzQXKXLRE3kEsUqyZibouQu3PBGT16V1tFAHnnhfwDqHh67sZ7S+s5v7JtJrDThKjcwTXKSyGTB++EjCLjgkZPXAPhx8N18Ia8L6K4t/KgsprKPyY9j3KvcGYPP2LrnaDznLHjOB6HRQAUUUUAFcn8RPC1x4tt7bTXNlHZJKk/2hlf7VbTI4ZZISDgNgEZPTPcZFdZRQBj6Jo8tnretatdTJLNqM0fl7Qf3cEcYVE577jI31etiiigAooooA5Px3pHibV7vTo9Jm0UafBIJriG/jlYySKwMZ+QjIUjdg9WC+nOP4d8AaloN3Yz2d/Zzf2RDeW+miaNuY7q5SWQy4P3lVNq469T6V6JRQB574A+G6+FfEg1KK4t/Kgt7u3Qwx7ZblZ7nzw056MycqDzncx4zivQqKKACvK9N8DeLrPxPrnja3bw7Z+I9SsEsnhjad7G6KzZWeVThg4j+QAZ6nntXqlFAHhqfAq3tbbWpYdL8P3w1IwWsWjX8s72NpZRytKY0cfOHMjFwcbVOAFwM109z8P77T/h74T0SyvJb6bw3q1tqAWSQkyxxyMTCGbk7UfC567FzXpdFAHlOheF/ihb6r4m1q7vPB/8AaOrLGlvLHHcFljVxtjcnBCpGX2hQMu5Y9a4nw1+zzrGi2tmItdsg2lT2E9nBHvWG7ltppXaaYY+R3SUKdobBXOTX0ZRQB5l8OvCnijwboWn+Brf+zL7RrfRJvNu5kcE38krNtxnmIh24GCAvXkVn+D/hhqvhjwxqmm6bY+GoIdanhGo6MJLhtOWDYyT+Tu+ZHkBHGNowOteu0UAeEf8ADP1svhi+so7qFNY1C78waj50xbSoRB9nWK3yd0m2ElP3jANnJHAWu78EeDV0HxjJd2cctvpWnaBZ6DYxuctKsLO5kP8A32qg9yG9s95RQAUUUUAch8VfA6ePPD66S+varpASTzAbOXEc3+xMnSSP1UkZ9a8zX4F6rLrdreTXnh6zgM2nSXcOmWj28X+gTSSReVHyF8wOoYbvlIJBOa97ooA8C8a/ArXPHF/d3PiPWtNg/tn7FNqxsUk+Sa1jnRRCG/hYSITuII2t1zxVT4Aa0qjVv7Z0464hWFU+f7OYRppssk43bsnzOn+znvX0PRQB5Z4R+GmqeG/iF4Z1a2u7KbSNE8Jjw9h3cXEpDxv5uNu0cx4xnv8AhXqdFFABRRRQAVU1q3mu9HvLW3MYlmgeNC5O0FlIGcc45q3RQB53J4T8XReHPCuhWt1oElppFtAl0l1HKwmmhChHAUjhdu4Kf4senM/gnwFceHvHWreJGv4XbUhN9r8pWVrxmm3wvIpO1WiTMQK/eBycYxXe0UAFFFFABRRRQB5/b+C9SivtY1drXw9Ld6z5Ed/ZPFIbOdYy+6Vgc5lYOBkjGEAOetQT/Dif/hGNA8PrNp91ZeH5be5s4rmElZpFEqyRyA5Aj2SAJgErt716PRQBheAPD/8Awi3g7TfD/wBqNz9ii2eZggcknCg5wozgDsAK3aKKACiiigAooooAKKKKACiiigAooooAKKKKACiiigAooooAKKKKACiiigAooooAKKKKACiiigAooooAoRVNkKCzEKo5JPQCoYqnWgDyLR/GWrQfEmPVrueUeGvFUE1tpTSyq0MU1tuaJlAOVEqeYTnHIQViw/F7xgfDqXxbQp7sWlhfyww2UpZYJ4pGnIXzCSYPL8w+q/LgMQT76Pwp1AHi/iD4iajpniDV7bSZdFAmu7eOPU7oym1XdZeanmYYhd7KFBXA+rYyo8d+NbTV9TLGzvoP7ZXTVtVsnElo09pC1q+dwJiM7MrFlB5zxggez4HoKz77RrC+1ax1O6SZ57HcYF89xGCwxuMYO1mHYkEjJxjNAHL+MLy6/wCEs07R72dotOOi317M6ExrLNGYVAJzwAsjtjPof4a8w8G6vcL4V8Fy6T4g1bMvhqeXxRNHNJci1QWhKzsGLBbgTbcAYZhvyCBx9AXVna3UtvLcQrJJbyeZCx6o2CMg/Qke4NT0AfMIvNdh0qK10nUN3iPRNVinhuLHUZZbLW1is5JWjQOSVMigLJHkgOVIPNdv8P8AxDq198TPE+svb6lfPd6Lp95ZaOZlR7WKR5RtCOwRX2CJ3yc5bHpXswAHQAUtAHgWuDUJ/Efj/XdHnvZL/wANatp+pw6et0zCWFbWNrm32htp3Zl4HHmAHtXpHhtLxvD6TNpeqSnxHNLc3LpcKjWEcv3AQ7AqVQrwgOGDHHNdrRQB82+MreztPD/xEuLPU7+K40bXrS3sB/ak4CRulqGQ/MSVJMuTgnO73r0H4VX00vhDxXaa5eTQ3ttfXP2jTp5nb+zYig2IkrHdJEVHmLJwCHwAMYHqOKKAPnfwhrV5F4S8GXGh6pd30r+GribxLHPcyzQIBaFkeUlv3cxm2rhSrEM/pkaGnfGLUU0+7EEemNHa6I9zGrK6eXLELbKku+X+WZyM4zs4OMtXvFUNf0iw1zSpdM1KN5LaQqxCStGwZWDKQykEEMAcg9qAPHtS+KXiiz021vYr3w1dobG7vn8mJn81IryGKOMFZSEdopCSPm2sOnBqdPil4qk06S7i03T5C1mlw0W0xvZS/avKa1cuwVpSgJXJQEqegINeuaPpdlpNp9lsYiiFy7FnLs7HqzMxJJ9zVzavPyjnrx1oA8WvPiPqlidWvrO2tZX8+waVTFIJzFJZeaxWF5AC6kDMalTtDYDOMH0H4fX11cv4hspneW307WJLWzkc5Ji8qKTbk9drSOn/AAHHUV1JAPaoLCztbC1W1s4UhhUkhV9Sckn1JJJJ7k0AT0UUUAFFFFABXDfG7UNcsvAmoJodlqUry2lx511YlBLaqsTEMu5l5JwMjJAyQM4ruaKAPC9G1jXpPir4e86TUVsJobNZbaVytzFK1nIThASr2xOC7dVkUc+nulHfPeigAooooAK8z+MF3osWuaHa3Hia50jV2uYJ7YrevGkUUcoMp8teJGkGYwrBs54AAJr0yigDx34deJ9Yi8W30niqWFvtjXjTSMXR9K2XiwW9syklQsisrKQAWILfMDkdN4E0S1svHfiK6sJNRNpbRw2R+0X004luCPNlfDsQOHiX5QBwwrvMD0FFABRRRQAVxPxOvGs9W8F+XfTWxm8QRxOiTFFlQwy5VgDhhkL174rtqKAPH/gXqGsXPizXYNUuru5i8nzLV2didn2mYYuUP+ruQMDAwCir6cewUUUAFFFFAHFfEu8a013wQEvZbfzteEUiJMUWVDbzZDKDhhuCdehxXH+Ada1K18R2N3rF/PEzW+p/8JCs8jFIJxexpaKQeE+VnVMYynPIANey0YHpQB5F8ILzXLjxJYfbLi7kml0i6k16KV2YQ3wu1EakHhDtMwAGMoq9gK9doooAD0rw3wb4rt9K+Kfi3WLnxQbzwTNpUFzDff2m9zb2syzGJ1kDD91KzEYVcLtTp6e5VEtrbLG8a28ISQlnUIMMfUjvQB84aPqHh3Wr34hy2/xQ8SXug2Mcd68FrqshuQ8AfzXWUD90kjlVVFxu8skAKRXdgeIfCfwp8DaNc3t/cX+oanY2Wq3U87STRrO5aUeYTnr+6B6gEY5xXqcdraxhljtoUDfeCoBn60l/Z2t/aPa3kCTQvjcjDjIOQfYggEHqCAaAPIfh34vttJ1r4qXHiLxNM2m6Vr0cNvLczmX7PG0EQCoOw8xiAAOteO+DvFnjySyFrqesatPaXN9oxu71LlthsJp5t0kvzE29w2ESRVIAUD6n7ASztIwwS1hG7G7CDnnPPrzThbW2yVPs8W2UkyLsGHJ6k+tAHl/wW8bS3Xwt0a38TaxEvig6LLqLJdkiRrVJHRJ3GMkbQhJ6nOe9cd8L9Y1Gw8CeKYNR8VW0eq37RWmk+IP7bmvrC5uZ4n8nyvM/1TBvvJjA+Wve/wCzbH+1F1M26G7SA26SnqsZIJUegJAz64HpUv2W18gQfZofKByI9g2j8KAPlCDUPHs3gTUbe78Qw2Nu+rQpp63+vzW7aiYLTF0ttdp8xV5xuUnCsc464r2/4c6rqB8Xf2L5F/Hp0nhnT9S8m9maWa0ncyI0bu3JYqik5/iVj3NehvDC6orwxsqEFAVBCkdCPSorWxtLW5ubmCFVmunDzydWcgYGSewHQdBQBYooooAqazJdw6Pey2EfmXaW8jQJ/ekCnaPzxXzj8GvHniS30bWRqerXNxc3ehWB08XjM7Sa3LbzvLAuejEopMfAXjgZr6ZqNYIF+7DGPn8zhR97+99fegD4p/4TT4g+T5P9uaz/AGGNEF4bzz33f2t/ZRl8rfnOfN+fy843cY7V6F4D8TfEG++LenW2vXV9bXU9/cW+pWhcrHBYrpkEiSBPup++YkPj7zFc9q+k/s1vs2fZ4tu/ft2DG7Od31zzmnNDCzs7RRlmXYzFRkr6H29qAPMv2XdXvda+D9ne6lqlxqd39vv0kuLiYySEC7lCbif9jbj2x2r1Co4IIYFKwQxxAnJCKACfwqSgAooooAKKKKAPJfjHrXiLTvGFj9lWOXS7TTjdx2Dh1Gp3XnonkhkIy6odyqQQS2SDt4PhfrXiK58fXsOuKl3LevqDyAb1k0pILlY4ICpJXbJGQ4YAFiC3zA8etentRgZzjmgAooooAKKKKAPE9e1PU20HxlHpmrSNcw+MIIbf7TO7W6oVtyY5mB3Jbklw2OnP0rV0/VbHU/gzZafqOtCz1V9PjyNTvnh/ev5ipvkjIYoWjcqQcsFB5r1fAweBzRigDA+HE19ceANAl1SG5hvjp0H2hbl98u8IASxwMknnJAPPSt+iigAooooAKKKKACiiigAooooAKKKKACiiigAooooAKKKKACiiigAooooAKKKKACiiigAooooAKKKKAKEVTp1qCKpsblK88jHBoA4XwX8TrPXILq9vrSDTLK3nW2kJujJPb3DTeUsE8WwGJySpHVTu4PetoeOvD7X8ESalaG3lhlZW3OJWkScQlFj25b5yV65zgYOc1hSfCu0upb28v9e1C51O5srWzF95cSyYt5hNE74XErh1HLDpxjk5gufhDayvp06eJ9WiutNlnuLS4VId6TS3IuGcjZtI3DG0jG0ke4AOmg8caDNPMU1Gze2WC2lhZHdpJDOXCDZtzyU4xknDcDFU/CHxH8P65pmhy3V1b6df6ym63s3kLHJL7V3YAywjYgHBODgcVX1X4cR6hrKazL4i1JdQhFo0FwEj3JJbmUhyNu1twnlBXGMEYxiovCfwusfDeqWt9Z61fyiOFI50mhgbz2jZyjbtm5CN5B2EZAGe+QC1c/ECCz8WeINDv7OK3XSoLaSCb7QztdvMkrKixqhIIELk43cc+uJfD/xH8M6hpWk3F7qNrp95qGnrffZJJMmNTD5zKWwASEy2ODtGcYqlrPw0h1Dxtc+Lo9fv7PUZGhMXkxxlYhHHLFjDA7gyTyZz32kYxzV0b4S2GkW81tYeItWhhnsFtXKrCJRIsAgEyyBNyNsVeAQuVBx1yAaV/wDE3wxG93b2d8ktxbWjXUjTJJFDGqy+WVd9h2tu7Yz+YrT1Dx14R097xLzXLaE2ccsk5bdhViIEuDjDFCy7gMlc84rj4PgxYQQapHF4k1MDU7aS3uP3MAG12VyVAQYO5Sf+Bd8Vc1T4S6VqFreWsuq3qwTfbWgUKv8Aoz3mPPZSRyD820H7u89eMAHb6DrWl69ZPeaTdrcwpM8LkKVKyKcMpBAII9x6VoVi+FdAXQf7UIvJLptRv5L6QugXa7qoKjHb5RW1QAUUUUAFFFFABRRRQAUUUUAFFFFABRRRQAVzHxL8XJ4L8NHWZLGS8HnJEQN4jjByTJI6I5RAActtIHGcda6es3X9PvNSt44LXVptOXcfO8uGN/NQqQV+cHHXII7juOKAOZ0/4jaXeeMLbwuklkt21vDJPKbnMJkljMiQwtt/euUG7+H5SDznA7iuHtfhloNnqFnLZyXENlbTWlyLMEFGmtovKhfJ5GEC5HfavvnuKACiiigArl/G/ixvDN9o0cllbzQalfw2W+S8WJw8rhR5aEfOV+8wyvA4yeK6isHxT4bTxE0dvqF9KdLBjeWxESbZXjkEiNvI3DlRnB6DtQA7QvEH9p+I9f0ZrJ7dtIlhj8wyBhMJIw4YAdOuMGl8O6//AGvrOv6a1k1s2j3iWxcyBvO3QpKGGOnDgY9qr23hma11rXNVtdZuIZ9Xmt5H2xIfKEIVdq5ByGUYOeeSRirOgaAuk63rupi8knbV7lLh42QARFY1jAUjqNqL175oA2qKKKACuW+IHim/8K2kV/DoEmpWKSRLdyrcrG0aySrGNikEyMC2dvy8Drk4rqa5rxh4ZvdfvbC4t/Ed5pcdmWbyYbeGRZHPG8+YrYYDIBHTJPWgCl4H8eQeJtRgtP7Pe0F7po1Wwcyh/OtjIUy3A2t9w45GHHPBrsq5Xwb4H0zwxcxTWtxcT/ZrFdOshKR/o9qHLiMY68kDJ5wq+hJ6qgAooooAxPE3iD+xdR0K1Nk1wurX/wBi8wSBRCfLeQMR1b/VkcetJo3iD+0fFOu6EbJ4G0n7P+9MgYTCVCwIA+7jGOad4m0BdbvdFuWvJLf+yr8XqKiAiRgjJtOegw7dO+KrReGJoNd1zWLXWbi3uNX+zBtsKHyRDwAu4HO4Eg5z14xQBPoHiD+1PEGv6Q1k1u2j3EUJkMgYTCSJZAwA6cNjFblYmh+H10vxDrmsC8kmbV5YpXiZAFiMcYjAUjk8KOvetugArhfB/wAQG1z4keJPBV1pcFpcaLBDcGWO+Wbcku7CuuAVcYBIG4DcOfXuq4FPhuxmvdRuPFmry67PZ/YItWEcCXENt53m+WNqbW5GNzAnHTHJIBj2nxr0jU/CPizxRodlHf2fh6GaYW/2tY7m5jj3ZmCEfJESjBWOS2OgrrbjxlbW/g3Q9emtiJ9b+yRWlqH+9NcAFU3Y6DJJOOik47Vx+n/Anw7p+i6zpVnqmoxxalo76IjnYWtrJ5ZJGReOWzKwDHOAF9Oep1PwQlx4Q8P6LHes9x4euLW5sZ5VA3Pb8KHA7FMqSPXOO1AEHgjxtqut+Ntf8L6v4Xk0iXS4YLiKYXazpLFMXChtoGyT5CSmTwevrkW3xL17VNN8SyaD4K+132ha6+ky20+pxwoUSFZGnaQqQowwGOe3NWNE+GepaY+sTj4i+J5bjVJBMZD5A8h/MV2KgR4OVQR/NnCcDFWNN+GdvZ6R4y03+3b94/Ft3Ld3jqiK8TyoqOIyBwCigc5x1zQBteCPE0mt/D3T/FurWK6Ot1ZfbZYGm8wQxkFgS2Bn5cN071z/AIO+LGheJPAms+NoAkWlaZDJcND5wa6ESKzhpI/+WZdRuVSTkEHjoNy98M3N1rzI2oyJ4ZfRX02XSBjy3ZmADjjKkJlevORwMc8npHwT0XTNEvtKg1zVxFqEVpaXjgxhp7K3iaJLZvl+6UYhmGGPqKAMyX46bfAPiHxIPDsS3OgR21xeW0uoBEMNxAs0W19hJchtm3bjcDzjmvQ/C/i211rU30xofs93/Z9tqUSeYHElvMDtYEcZDKynGR0IJzXLaR8IbPSNPuLXTfEmqQfbikeos0UMgvLdLcW8cLqyEAKiggjB3Ek5zgdB4Q8E2Xh/XW1C2VY4bfSrXRtPhVi3lWkG4jcT1Ysx/BR70AdbRRRQBQ1/W9H8P6bJqWuanaadZxj5prmURqPbJ6n2rzG6+O/h/wD4Sa30+x068n04zWUNxeTRvbshu5XihZY3UMyZjyWOPlYEZrvvG/gzw140sIbPxJpcV6tvJ51tJkpLbyDo8cikMjDjkEdK5Bvgxok+tWuq6hrmtajcRSW0kz3ciO9ybaR5LbewUEmMyHnqwC7s45AKvxF+N+i+CfE9/puoadNLYaWbWPULtJBujkuY5XiCpj5hiLk5GN464NZCftA2rWy2o8PMNcZ1YWZu/wB35JsTe7/M29fLGzG373fHNbWqfA3w3rVys/iLVNU1hpkg/tE3DIDfyQLKsMjlVGCqzMPlxnanocxL8B/DC2G0ajqP9pCQFdQ+TzRGLT7GI8Y248kntnd83tQBs+F/ida+IvG+i6BY6VMtprHhoeILa9klXmMvGojKDkH95yc9u9eg1w2jfDbTdH8a6R4j02+uIY9I0MaFa2WxTGLYFW5ONxbKLznt0ruaACiiigAooooA5Xxz4k1vw+0Elh4dh1K0kkhhaV9QEDeZLKI1RE2NuOWBOSB+tR+D/HmleKPEOp6Xp0kIWxlliXzJMS3Bify5HRMcxK+U3Z5I6AYJ3NZ0eHVLzS57iRwmn3X2pYhjbI4RlXd9N+4e4HpWN4e8C6Zouuxanb3E8i2ou1sYHxttxdSrNMAQMsC6jGfujigDq6KKKACkY4UnBOB0FLQenHBoA4KXx/qVpa+K31LwrLbTaBp6agsaXqSC4iZZGClsAJIPLbK89QQTmt7xV4k/sLwJeeKRYvdLa2f2s26yBSyhdxG48dKxovAV22h+INJv/Fmo30etQyxSvJbQK0ZkBDMCqAsduFG7IUKABWlr3hSTWPC9/wCHrjWrlbS805LE7YY/3eAQ8i8Z3MCBgkgbRgdaAOkibzIkfGNyg4p1R20bRW8cbPvZEClsY3EDrjtUlABRRRQAUUUUAFFFFABRRRQAUUUUAFFFFABRRRQAUUUUAFFFFABRRRQAUUUUAFFFFABRRRQAUUUUAUIqnWoIqmyQCVGT2HqaAIdO1jSdQuZ7bT9Usbue3OJo4LhXaM5I+YA5HII59DVo3NuLtbMzxC5aMyLFvG8oCAWx1xkgZ968K0HQ/GWi2eoL4f0jV4NOggs57OK5SNb60P2xZLmxjkB/fw+XvK7uhO0E54szzfE6CfSbhdN8QzW6td/2jCGiM5tjfgxhG3f6zyO27OARw2DQB7Yt1bNcy2y3ERniRXkjDjcitnBI6gHacH2NJZXVrfWsd1ZXMNzbyDKSxOHRh6gjg15RqA8dW2sD7Hb+IrnSvJ00XXmNF9qaMNP54VlwDJhoN2D03bTnNZ3wx0vx9pt54c0y+g1zTdNtLeNkiRYXif5pvOS5bfwx3IwwCTxgj5qAPa5JoY5Y4pJY0klJEaswBcgZIA78Amn15L8VtL8Warrg8SaFp7tP4Umhn0y3aNg985P+kLGQwXDxkxfMOCCeODWFNpHxAh1O41DSbPXvtYvNaktftF0DEGmVGtCys+NoAZeRhW4xQB7vRXg91b/Eoq81ne+NPK+zLNbpPHEkiSG7izGygtkCLzcbmPH/AAGotZuPHjavD4estW8SRan9i1WTTU3oDIY76EWss5I5Ty5MHPUcEZoA99orj/hZY6pp+n61b6vHfic63eyxvcy71kieZmjMZySE2FRjjHIrsKACiiigAooooAKKKKACiiigAooooAKKKKACq2p6jp+l2hu9TvrWytwQpluJVjQE9BliBVmuX+J9iNU8KXOlfZdQlkvo5LdJrK3ilkty6MN2JPlAIyuf9rt1AB0QurU3KWwuYTO8ZkSPeNzIMZYDqRyOfepq860HSNWtPHPhG4v9MVZLTwvLZ31zbRYgSctbkRg9cfu5Mdh+Nei0AFFFFABUU1zbwywxTXEUckzFYldwDIwGcKD1OATx6VLXHePrG5uvFHgq6t9PluVstWeWeWOPd5EZtpkyT2BZ0H69qAOg0/XdD1C/m0+w1nTru8gz50EFyjyR4ODuUHIweDnvU1jqem31xc29jqFpdTWr7LiOGZXaFvRwDlTx0Nctp2lrpnjDWNcj0AxwQw2+nWUdpCgaRWYPNKBkcbnXPf8Ack896HgCzibx7rGqr4R1HQybVLKF5LeOKF4YpGKnKsS7sXZuRwoA6k5APQ6KKKACop7m3t3iSe4iiaZ9kQdwpdsZ2rnqcA8D0qWuO+JFhc3mqeD5rXT5bo2eux3E0kce7yYvKlVmJ7DLL0/pQB1kFzbzySxw3EUrwvslVHBKNgHDY6HBBwfWpa47wDY3Nn4o8azS6fLaw3mrJPbu0e1Zl+zRIzj1+dG/n3rsaACiiigAqAXlo161itzCbpU8xoQ43hezEdQPep68k8D6X4u8M+Kr+7uYdUvbe6ur+41VMRus8j3KCzeAnDfLASGUnChMYyBkA9WhubeaaaGG4ikkhIWVFcFoyRkBh2455qWuN8FWFzaePPG11Jp8ttbXt3bSQStHtWfbbojsPX5lI5rsqACq1pqFhd3Fxb2t7bTzWzbJ44pVZom9GAOVP1qzXiHhWz1DQ/iR4p+IGn+E9a/sm90qG3k006ZHBepcRzlQkSqQJVKs0hcknp8x6AA9hGs6QY7uQarYlLJit2wuExAw7Oc/KfrirQuIDbC6E0ZgKeYJdw2bcZ3Z6Yx3r5gn8L6jqmt6zq2gfDvXvD0La3pNxd20tosMd1ZWtxklUViZZW3GRsjoqryck9j4f0HxVoXwQ8FaZqkcsXka/BNqsDHJisWundUf/ZUNFuHQAEHgUAe2wXVtPJLHBcRSvEQJFRwxQkZAIHTjmqR8QaCPtedb0z/Qv+Pr/Sk/cc4+fn5eeOcV5b8Ov7Q8J638T9W/4RHW5be816K5sbe1tAr3UbRRRs8YYgHDBmPI4Ga5fwh4TutL0PxNFfaHrl3peumOOK4n8NWw1S0uHMwkeVFGJ40yrByGOXOM8mgD6KhkjmiSaGRJI3UMjochgehBHUVF9ts91wv2u33Wy7px5gzEMZy390Y55ryz4Zy+IPDvw90f4bS6ZNbeJLbwzLNbXKRj7KrIxjiVjuJWTmNiOnJweK5r4G2HizRPB154b8YeGNW1LSL5rO1ZZLZRcNPcRsb55myDJCsh/wBYckg4BYCgD2uHxH4entZLuHXtLlt42VHlS7jKKzfdBIOAT2HetKOWOTd5ciPsba2052n0PvXzN4i+GmqW2g2uqaH4QFlaXWs6pc3ejWVqqNHE1lLa2ZMa8HGFY+hmJ9cejfB3TPEGk+IorDUJjKll4T0u01Nt25W1FPMDc92EewE9xsz2oA9VooooAKga9s1v1sGu4BdshkWAyDzCgOCwXrj3qevAdd8HeMZP2gf7Yhs7l7NtfstSjvk+4llFYzRSw7uxMjY2d9+fU0Ae7/bbP7f9g+1wfa/L83yPMHmbM43beuM96rHXdEFtHdHWNOEEs3kRym5TY8mcbAc4LZ7da+Z9e8H/ABG8V+MNT1bTdI1bRrnU76e+tri8AjaC2bSmt1gdgSFbzcDZnvurJn8FasnhXVNO1v4c+INSt9VfTobdLSxWSbT1t7SFbmWMMwCO7oI1YddpbkAAgH19RUGnlmsLcvC0DGJd0bNuKHH3Se+OmanoAKKKKACiiigCO4uILZFe4mjhVnVFMjBQWY4Uc9ySAB3JqC01TTby9ubG01G0uLq1IFxBFMrSQk9N6g5X8a4H4xaB4u1q90ibRbfTbuzstQsbhIZ5XR0lS6RnlOAQQIxj1AL4BJFTeELOKT4m6jqg8I6lpBitHsYbh7eOOGaMS72csGLOzucgEcAEnliKAPQ6KKKACiiigCsdQsBDcTG9thFakrcOZV2xEDJDHPy4BB59aZqeq6XplmL3UtSs7K1YhRNcTrGhJ6DcxA5rzW70O/k8FfFSwXQ7gvql3dPYw+QP9J32scaso6cyKeTj1966bWDczeEJbaHw7Nd6jaaZHJZfaIEKG4ZGQKNxyGUj5uBgN1PNAHVWV1a31pHd2VzDc28q7o5YXDo49QRwRU1Z/hnSbfQvDunaLagCGyto4EwMZCqBn8cZ/GtCgAooooAKKKKACiiigAooooAKKKKACiiigAooooAKKKKACiiigAooooAKKKKACiiigAooooAKKKKAKEVTrUEVTqQOScDuaAJlp1eQeFviTqlpd6jb+Md8WqQGKNdIjs9ryPLOUhkt5QSs0DjA3ZypB3YzijX/AIieIzrEFvpmn3NpHqNvpwit7u3SO5spJ7qWGQsGOGOEGB05z0oA9forzfxT44ms9W8I2+j6pHqUF1qsmnaqLS1852ZLaSU7VByp3RjI5wCfTNUfBXxPlazt18QxXE9xe65c6fA8cCxeUi3htog6Ft24nbuOMDPbpQB6tRXmL/GKyTSItVk8J6+lrLZ3N8hP2fJt7dkWV8eb2L8DqcH2rfm8Qatr/gzxBN4ZtpNO17T3ntoob1EkAuI1DKp2sQVYMvIPG71GKAOvqBrO0a9S+a1ga6RCiTmMGRVPVQ3UD2rxfwP8VNU8Va9/ZNneBTqYsrnSJGtVGYQub5Dz8zRMrITxhmUYODm5e/FLVm0XdpenzSyR29jdG6mSNWlE2oG1aLyg2FbCNhtxGcGgD2OivO7D4taLdPIv9l6nF9lvYrDUCwjP2O4lneBEbDHcDImCy5ADA+uIR8WLe5ttNk03w/fSvfPp21JpY02x3c0kYOQxyymJ8j6c0AelUVyCa1qv/C5JPDhuI/7LGgrfiPyhv80zmP7393AzjHXvWRN8VIZo4pdJ8O6pdW8+oWtnb3UgWKCdZbgwM6OTyVIJ2nBIKnoeAD0aivLvB3xPlm0qePXNNumv4POkSWMRJFcxi+e1BXL/AC7SEzuxnORnpWr8PPF9z4wvdcltpjFYC1s59P3QgSQ+dExYNyQxDLQB3lFeS+BfitNP4b8MnXtPvLu/1PT7G8uru2jjS3h+1zmGMbS+7AfAOAeDn1q9pHxahu9PtZpfDGrvcyq0s8FmFn+zQmeWKOR2yBgmFs+gBJ4oA9MorzfSfirFq9zosFj4dv431K9t4WW5liUxxT2j3Uco2swPyxkFcggg+2fSKACiiigAooooAKKK5z4lXmuad4O1DUPD2431tC0qIln9peQgEhFTcucnGeemcc0AdHRXk2jfEnU9S1CxvoDaT6XNrFlpBjjiYGQz2a3BnUtyAGkUAEfdDZ56es0AFFFFABRRXNeLtZ1DS/EHhW0tDB9n1PUntboPGS20W8sgKnOBzGM8Hg9qAOlorzv4eePrjxL4kuLW9tZ7CK5+1tpERiUpPBbTiGSRnBJ37iDsIXCsOpBNaPhC68Tt421fTdW1qz1Gzs7WFmENj5HlTyszCMNvbcFRVPOPvg0AdnRRRQAUUUUAFFeb/Cfxvq/ifxFrWm6olvCbJdyIsZUS/vpUEkDZIlgKovzdQ+4elekUAFFFFABRRXn3hP4hW/iL4n6h4fsr/TJdOh04TW6xzK07yLM8chYA8D5RgYzjk9RQB6DRXn/gf4g2/ij4h6xo9nfaZNp9vYQ3FmsMwaZyZZo5GcA8D5EIGMgMCfvYr0CgAooJwMngV5b8OvinH4y+LPiDw7YXGlTaPY6bb3NjJBcLJLMzSSK7Ng/KPlX5cZAZSeWwAD1KhgGBVgCDwQa8G174ueLND8aa54S1CGw+1nUtLtNKmNjLEPLu5CkkuGYiVE24DArluoxXTeGfihdat8LfDfiGWzih1TW9VXR0UAmJZvPeJpMZztxG7gZ9BnvQB6mOBgcCiuB+HPi7W9d17x1pupW9mx8P6oLO0FsrKZUMCSDcWJ+Yl8dhXmOh/Gnx9qWjeILdPDbya5Y2NldNb22lTSyafJNNIssMkBdWk2JHuBBGc+mKAPosIocyBV3kAFsckDoP1NLXH+D/ABHfar8J7bxPbywa7fy6fJcx/ZrZ7ZbiQBiIxG5LIcjaQSTkGuR+CXxO17xfbeJY9X0wSXejWlncFLe2eF/Omt/MktTG5zvRwV9wVz6kA9epFVVztUDJycDqfWvnwfFzxvafCTxB4mvDpp13StStLW40270eezezWaSNSGVpG3nEgZWB2kDpXsOn+IZG+IWpeErpFMkVhDqVtIoxmJ3eMq3uGj69ww9OQDo6KKKACiqur3i6dpV5qEiM6WsDzMq9SFUnA/KvH/hT8YNU8QaRr17ren25aw8PWviCIWqlR5c8Uj+Qck5K+XgN3z04oA9qor5cH7RHizzv7J/s/S/7Q/sYa99o8p/K8k2Buvs+3dnduGzfn7vOM11nhH416z4l8cWGn2um2sGn6pez6ZbRyoxkimjsI7oSuQeVJdlKgDgA5oA93orz34I+MdZ8V2fiK28QrBHqOi61NYFUtJLZzEFVo3eNy20srZGGIxg16FQAUUUUAFFFFABRXF/FHXtY8Nw6XqlnMqWH9oW0F6DZGYCKSVUd3YMDGqqTggH5sZ4zWZ8P/G2ra58Qta8P6hHDDHZfaDH+7IWdUuDGjwPnEihRiTPKycdKAPR6KKKACiiigAorzSfxnrv2+50oPapPN4tGiW1wsBxDD9lFwWIJOXwGUE8ZI47Uyb4ha0fhxoep2elpc67q+ptpUUaAeWJEklV5QGYZG2F2C7hkkDPegD06isfwTrVr4h8K6frNnNPNDcx5DTxCOTcCVYMo4BDAggccVsUAFFFFABRRRQAUUUUAFFFFABRRRQAUUUUAFFFFABRRRQAUUUUAFFFFABRRRQAUUUUAFFFFABRRRQBQiqcAEEHkHrUEVTZwCeeOeBmgDm1+HPgz7DLZNookhkgitx5lxK7RxRvvjSNixaMK3zDaRggHsKml8AeE5Ly2vH0tjPbCERP9qmyPKcyRk/NyQ7M2Tkkkk5rS8La/pfiXSV1XRrh7izaWSISPC8WXjco4w4B4ZWHTqDWqSBnJxigDM1bQdK1bUdM1C/tTNc6XM09k/muvlSFSpbAIB+ViOc8E+tYK/DDwMtwtwuh4mWYzhxdTbvMM3nFs7+vmjf7Ekjqa6a61G0t5DE0heVWjV44lMjp5jbVLKuSFJB5PHBPardAHKy/DvwdJpsOmvo+bSG1ns44/tMuBDMwaVPvZIYqM/StrRtG03R/tf9nW7RG8uDc3BMrOZJSoUsdxPOFUfhU8t9aRpdN5yubVd06R/O6cbuVXJzjkDGTXP/8ACw/Bp8L6R4mTXIpNK1meO206eOJ2NxLIxVEVQu7JIIwRxg5xQBp6f4a0HT5baay0q2t5LVJ0t2jXBiWdxJKF9NzAE+4rI/4Vv4L8iGEaLiOGNY0AuZh8qzeeoPz84lJcZzgk4611tRLcW7XElus8ZmiVWkjDDcgbOCR2zg4+hoA52y8AeEbO+N7baOiTNOLiQmWRhJKJWlV3BbDFZHZhnO0sSMVDb/DfwVbiUQ6GkfmPE52zyjaYpGlj2/N8oV2YgLgDJHTituy1zTbyTVI7aWR30qYwXi+S4KPsWTAGMt8rKRtznPFZmk+OvC+qyaHHY38sp16GSfTT9kmUTxx4LtkqAoAIPzY6j1oAl1nwZ4d1fV5dWvrS4a9ltfsck0V7NCWhyT5fyOBjJJqrbfDvwba2k1pb6JHDbyzpceWk0irHIj+YpjAb93843fJgE8nNdPNKkMLSuTtVSx2gscAZ4A5P4Vhw+MfDk2l6bqUeoq1vqTWy2xEbFmNwdsO5cZQMQQCwA4oAon4beCjGsZ0UbVGF/wBJmyv7/wC0ZB3ZB8358jnNXfDfgvw34chu4dE042SXcaxzBLiQ5VQQoGWO3G44xjGav+INa03QbJLzU5zFHJMkESpG0jyyucIiqoJZiewFS6LqllrGmxajp8jvbylgpeJo2yrFWBVgGBBBGCB0oA560+G/gu0t7a3t9G8uK1ighgQXU2Ejhl82JR8/RZPmFKPhx4LWaOZdEVHjEqqVnlAKyOXZSA2Cu8lgp4UnIArqyw9RUNldRXluJ4llVS7JiWNo2yrEHhgD1Bx6jnpQBz1n8P8AwjZtbtbaQI2tnt5IWFxKSjQRmOLB3fwozLjoQSDmuooyPUUUAFFFFABRRRQAVQ1rSLHWIY4b9JnSN96iO4ki5wQQdjDIwSMHIPpV+qetanYaLpF3q2qXUdpY2kTTTzOflRFGSaAKUXhfw/FqkWpw6XBHcxbPLKAqqlEMatsHy7ghKhsZA4zitmsyDX9Im1W10qO8DXt3Zm9gi2Nl4AVBfOMdXXjrzWnQAUUUUAFZ+q6LpuqXun3l9bmWfTZzcWjCRl8uQqVLYBAPykjnPBPrWhWH4h8WaB4fvrSz1a+NtLdyRxxnyXZFZ22JvdQVQM3ygsQCeKAGr4O8NpczXEemrHLM5dmSV12kyrK23B+QNIqswXAYjnNatjp9nZTXc1rCI5Lybz7hskmR9qrk5/2UUfhWZo3i3QNY1280PT74yX9pH5skTQumU3FN6FlAddwK5UkZqTQ/FGha3eS2ml363E0aGQgIyhkDshZSQAyh0ZcjIyKANiiiigAoorD8TeLdA8NzW0etXxtTcOqI3ku6ruYIpdlUiNSxC7mIGT1oAk0PwxoWiXUl1penR20siGPIZiEQuXKICSEXcxO1cDJrYrH0LxNoeuXMtvpd+txLEgkI2Mu+Msyb0LAb03Iw3LkZHWtigAooooAKyb7w5ot7eS3txYIbmWFIHlR2RzGknmKuVION3Pv34qfVNY03TLvT7S+uhDNqM5t7RCpPmybS23gcfKpPOOlFhrGm32qahpdrdCW704xi7jCkGMuNy8kYOQO2aAHQ6Vp0OrzatFZxJfTQJbyTKMM0aMzKv4F2P41dqhpusabqOoahYWV0JbnTpVhu0CkeU7KGA5GD8pB4zV+gArj734Z+CLq61W6OhQ282q20VrePau0BeON96gGMjb83JIwTxnNdhXM+GPHnhbxJr+p6Do+pGfUNMCtcxPBJH8hJAdCygOmQRuXI460AVYPhr4Qi0t9PawnuEbytktzdyzTRCKQyxBJHYsgRyWAB4NXJvBWgjwxp3h+xtRZWulzxXOn+XyYJo33q/PU5znP3tzZ61XtfiP4MnfXFbWktf7CRJdRN3C8AijfOyQF1G5WwcFcg9u1bT65p8eiprE7y29o+3Z50LxuxZgqjYRuyxIAXGTkcUAYX/CuPCxh1yNre8/4ntzHdaiVvplMsyFSrghsrjao+XAwAKmn8A+GZrKW2+zXcTzXqX011DezR3Ms6jCu0ysHbA4AJwBxjFX/DninQvEN1qttpF8LmXSbj7Lejy2Xypdobb8wGeCOmRWRF8TPB8yayYr67eTRSn22AWE/nKHUsjKmzc6sqsQygjAJ6UAW7PwXpVl4lg1qxae0+z6W2mRW8MrLGI2k3liM4LA9Gxnlsk54ivfh54TvNCbRZtOlFpJefbpjHdSpLNcd5JJFYO7HPOSe3oK3PDusab4h0Ky1zR7pbvT76FZreZQQHRhkHBwR+NUdK8XeHdUn1yKx1OKY6FN5GpMM7YHCBypbocA84zg5HWgDLv/hn4R1DwrJ4avbO7uNPmkiln82+meWZoseXvlLb2C7VwCcDaK2dL0C2s9fvdceV7i9uYIrUO/WOCPcVQevzO7E9yfYVzdr8XvAFzo0uqxa0/kw3j2UkT2kyTrMkZkYGJlD8RguTjG0E11mj61pesGT+zbyO48tI5DsPVJF3RuPVWHIYcHB9DQBoUUUUAI6q6FHUMrDBBGQRXG6d8LvA+niJbPRvJWK4jnRVuJMfu0ZI4yN3Maq7gRnK8niuzrnp/GnhmDxcnhWXVI11ZyqCLa20OyM6xlsbQ5RGYLnJAzQBif8ACoPh79gNl/wj6eWT97zpN+zyvJ8rfu3eX5XybM4x2q9efDXwZdaldai+jrHcXMLxO0MrxBd8SxM6BSNjmNFTeuDhQM1Yu/HnhO08STeHrrWYYb+FWMquCEQiLzShfG3eIwX25zt5ql/wtLwKPCl74nk12OLTLF40uHkjdHVpArRDYRuO9XUrgcg59aAN/wAOaBpnh+2lh06KTdM4eeaaZpZpmCqgZ5HJZiFVV5PQCtSkUhlDDoRkUtABRRRQAUUUUAZup6DpepX0N5fW7zSQgBFMziM4YMN0YOxiGAILA4IqLS/DWh6ZqcmpWOnpDdP5vzBmIXzX8yTapOE3OAzbQMkZNT6prOn6bdWlpdTH7VeMVtreNC8ku0ZYhQM4AIyx4GRk80un6xpt/qeoabaXQlu9OZEu4wpHll13KMkYORzxmgC/RRRQAUUUUAYR8I+Hil6v9n/8f14t/O3nSbjcAACVTuyjAKBlccCkbwf4ba2S2GmKkUaQrEqSOvleUzNGyYPyMC7HcMMc8k1J/wAJV4f+w6nfNqcSW2l3Btr2RgyiKUBTs5HJ+dcYzkkAZNS6j4g03TtOtb2+eeBbuVYbeJrdzNI5BIURgbt2ATjGQAScYoAuaXYWel6dBp+n28dtawIEiiQYCirNVdJ1Cx1bTLfUtNuY7qzuYxJDNGcq6noRVqgAooooAKKKKACiiigAooooAKKKKACiiigAooooAKKKKACiiigAooooAKKKKACiiigAooooAKKKKAKEVTgkDIGSOg9agiqdaAPDf+FW+LW0W0ga308Xlrb6gIXW+YCOefUUuopBheqoHGcZyeODVbSPBOu67f3+saLa2tr5Gu6jFcrdXMqG/ha+V0BG0gBERim4Mp3DAwTX0CtOoA8R0f4beLrGCJ54tNmvzDoqzXSXr+ZuspSZOSgLBo8Yz34I71VX4T+JJhbnUrezvZkknW8mfVZWF9m2uI45jGVCoxeVCR8x+XqdqiveKKAPO/h74T13w+viCe+t7Ga71K1tGEyXBLyzR2ccLq5K9N8ZYNk539K421+EfiKxs7OO3ksZba21TT9RtdPMpVLKRXie92tt+be0WUGBjzH6Zr3aigDxFvhd4gm1aK51O3tdQKauZrud9UlIv7bMzKGh2hUYCVVIy2ccEAAUyz+GfjC3054zDo891dWOlW93PLeOHY20bxyDOw7s5VgWBHHTOCPcaKAPPvhL4b8S+HdE1aPXktpb65+zsrRXRk81o7SGElmZQQS0RPQ8NXBp8JfGNv4b8J2en3UVtqGl6PdWd3K+qTPH5kgj2iMEHajCMqSoBAfocV77RQB4vffD/wAYImiHR7TT7SKylW5MD6tLI8b/AGpZZIw5jwUZN4AVUAzt5XAqpY/CrX4raxhudO0idfI0OO8P2khiLKZ2lX7nzBlIxyOmCO9e50UAeaJ4L1OT4TaZ4S1bSrDVPJnIuIHvHQpCJHaJoZgNyyJ+62njG0jI61zsvw38c3Vtpya5qEWuSQ6f5SyvqUkElrMskrKxKp++LJIiOSV3FMnIOK9tooA8s0H4YzaePCckX2W0FrYpba/ArNILxk2SIyseredHkk9VdhWVF8PfGxhe1kfTzFNDcpbyvfSiTSpmupZo54tq/OdsiKVJX/VgZK5Fe0UUAeOWHw78Tw6bpIhjtdPu4dQF1cxnUnurdziJXJV0XhhGxGzaytg5O569joooAKKKKACiiigArkfir4V1Hxb4bl0/TdY+wSeVMAjwrJHM7Rsqh89AC2QR0OD1ArrqKAOH0bw3rdl4r8M3t1JBdQaboMun3NwGCM8rtCQQgGNv7o9+4ruKKKACiiigArjvH9h4i1S+06z0/R9Nv9JWVJ7v7TfNAzSI4aMFRG25FI3kZGSAOmc9jRQBw2lWfi5fF+o61e+H9IyyLa2kq6mxZbYSg7dvlfKSCzscnLBV4AyKHws8Dat4V8Va1qd1LaiDUgzzpExZZJzPI4kjUgeSux8FASC2W65LekUUAFFFFABXG/ErTvEGsJaabpuj6dqGmSMHv1ub5rdnKsDGnEb5Xd8xHGcAdCa7KigDzv4Z+B9U8Pahp1xqc9u/9k6EuiwNExJuFEu8zNkfKSFTjnktz0z6JRRQAUUUUAcx440jUtU1LwxNYRxPHp2rreXJeXaRGIpI/lGDk5kB7dDVaw0vXtP8Y+KdagsrSePURZLaK9yU3CJSrlsKdvDEjrnGOM12FFAHMeF9I1Kx8ZeK9Uu4oltdTuLeS1Ky7mKxwLGdwxxyuR14NdPRRQAV5Pomj/FC18VeJvE1xonhH+0Ly3SDT2N9Mx8pJP3cLnywERVaVyVBLO3YAY9YooA8B8UfB7xJ4outW1y+Wx0+51K50641DSI9QluLW/e1nLMxdlBjDRkKqgYBHNdNbeB/FFj8MvCOmajqcmraloWtwajc/vWkaWBJnbygzcuURxjPJMY9RXrFFAHl3hfw7448Pan4/wBY0+x0ea717Vor7To7m7cRhBHHEwkKplTtQsMZ6gVmWvgTxVHqPiTXZdH05pPFEVvbaxo663P5Um3zFluI5tm5GKNGoQAABTyOK9kooA808C6B4t8N6Fp3w8Fyr6dbeH5IxraMxmtrneViRVYbWVUYYOc/u+QMisP4d+AfiF8PpPFNxYXmieIJNV1O2lhS5H2NfISARu58tDh/lUAcg4yTkmvZ6KAPni5+FHxA1i2GratD4bttcS/vLqUWt1K63jXNm9u0juyDbsBiCoBgIhGSTmu++F/gu88N+IYt00rWWleGbDQUdwV+1SwF2eUD+6N4AP8AvDtXpNFABRRRQAV43q/wm1a6+MLeKIr62/syTW7TXG3ORKslvaPAIQMY2sWVt2eBuGOmfZKKAPnXVPgf4s8UazfXfiC+0ywXVLybU7k2czyGGd7BrQRLuUFlBIfJxxlcd6y9X/Z78baj4a1vyvE9hY39/BZWy2Hkia3cW8MMXmGRhuRj5bkbRkK2O5r6eooAiso5YbOCKebzpUjVXk2hd7AcnA4GT2qWiigAooooAKKKKAPNPih8P9S8SeJo9a0y4jiuf7M+wwXBmeOSwk89ZRPGV+9kLgrxnCjpmuk8N6PqVl458UatdRxC01I2v2Zlkyx8qMq24Y45PHJrp6KACiiigAooooA8t1fwDqurQayl5b2kkUviqDWobZ5iUuoY0jXy3IHyt+7LDqM7c96nh8Ga8PBmnaLdYub7Sphd6ZfDUXD28zPNhGJQlkjidU5yXBPAwDXpdFAGH4B8OxeE/Bul+HYrh7kWMAjaZhgyv1ZsdssScds1uUUUAFFFFABRRRQAUUUUAFFFFABRRRQAUUUUAFFFFABRRRQAUUUUAFFFFABRRRQAUUUUAFFFFABRRRQBQiqWQyLC7RIHkCkopONxxwKii7Vxmp/F/wCGmlalc6bqHi+wt7u1laKeJlkyjqcEHC9jQBxvh3X9cbQfAWq22s3t54p1XUDFrlhLMzoqbJTcK0GcRCFlXGApGACTu5bpvxi1rVtX0KG2l0KCK4tIbi7TLN+9ksZpjBnd8pEse317YznPVRfGj4PR3L3KeLtJWeQAPIsLhmHuduTUF58XfgzdWM9m3i7S40mVlLRxOrKWBBYHZwfmPPvQBz//AAujWrfwxJqV7aaF5z2ltd2zwyyeVIZbOW4a3yTjzF8oZ+YfK4IG7Cslz8VtRttb1C8nWz1CC1ku5LO0tpmSRYVsILhdyhiJAS7fMRxgkVteH/il8E9D8P2Oh2fi7TWs7KJIoRLG7NhV2gk7OWwOvU1dHxk+DQmEw8VaOJVGA4gbcBjHXZ6cUAYmr/FfxFp9hHdCDwxcItnfXzyW940sc0VvJAFCMpKhmWY8ZYAr36Vrz+INS1f4b/EGS+1qKzuNPu9QtbaezcwS2iR5ELE7s7uAwPGc+hpT8YPgsY0jPifRCiLtRfs7YUdcAbOBUjfGf4OtHJG3i3SCkhBdTC+GPHUbeeg/KgDz6/8AHfi23bwodVn1BJfD2oXWn6tBA5j/ALauYbSaRWGPvoyxwvxwWmx2xXRX/wAWvEcOiwX9vD4XuBLDfXKSRXbSxvFb2yTgfKcK5yykZOPlPfaN9/jP8HXaNm8W6QxiOYyYXJQ8dPl46D8qYfjD8FzGsZ8UaLsXO1fs7YGeuBs796AOfv8A4xahpOq6lDeT6NME1QLDasTHKlpts+c7sH/j4Y7upK8KRkrJ4m1nUIPgF461G21y9S7sdS1FLW7W9YSRhLphGokzkADAA9OK3j8ZPgyTk+KtHJxjmBumMf3PTij/AIXJ8GvIaD/hKtH8pm3MnkNtJ9SNnWgDnL7xtrHhvx94okvHj2x2mjwwW0mrPPZ2pnknRp3L7AoOyPJ452/MNxNQa98V7++0zVdDuJdLtLttEvWabTb9i1vcxWqTKUk+UsDuJBUYwB8x5A6k/GP4MnzM+KdGPmJsf9w3zL6H5ORwOKV/jJ8Gnzv8VaO2QAcwMeAMAfc9OKAOUvfGnid9btIrfWtOE1lrLwwQSO6pJb/2KbjMwVsyAuSQeOR7V0HxD8RahqXgXwpr2mahBaTXcA1OXSm1F7P7fD9n3PElwuCrpvDrnglOeM4st8YvgwxBbxRopIAAzA3AAx/c9OKdN8ZPgzNAkE3irR5IU+7G0DFV+g2cUAcvp/xg1QeFtQvtLs7OS20nSjIsesXZTUJGSCKRJJYxklXDNlsAZwQTnA6LxR4x8WaXPqeiahZ6ZJKNHfU4bq2E0cLwIknnDfuyrh/JAIPSXPap5fjN8G5WdpfFmkO0ihHLQuSyg5APy8jNOf41fCB4vKfxhpTR7du0xORt9MbenFAGWPixNDpGpXkcWmN/ZUCebYyXD/a2VoIZFuO+Yf3pyx7ITuzxWjpPxE1aXVtAsb620l4tSmkikutPn+0xZ8xhF905QMq/e+dQwKlhwS5PjP8AB1CSni3SVJQRkiFx8g/h+709qSL4zfBuIxNH4s0hDCu2IrC42L6D5eBQB6ZRXnX/AAvL4T/9Dtp//fMn/wATSf8AC8vhP/0O2n/98yf/ABNAHo1Fec/8Ly+E/wD0O2n/APfMn/xNL/wvL4T/APQ7af8A98yf/E0Aei1578ddR1vT9A0v/hH5wL6bUPLW3e4NtHcqIJWKNMCDHwu5TnllVTwxpn/C8vhP/wBDtp//AHzJ/wDE1HP8bPhDcRNDP4x0uWNuqPG7A/gVoAytI1i1vfFHgqW38dXv26SzhuL6zvbtYvPgktsJG1tnmZ5MSZAJXa3ONoPr1eZH4y/Bs3Iuv+Er0fzx0l8l9/THXbmpz8cvhP8A9Dtp/wD3zJ/8TQB6NRXnX/C8vhP/ANDtp/8A3zJ/8TR/wvL4T/8AQ7af/wB8yf8AxNAHoteZ/GLxLrWk6podrYWmtRWg1Swa4uLO2LrcB7lUMBYdBtySO+VHTNT/APC8vhP/ANDtp/8A3zJ/8TTX+N/wlcAN4001gCCMpIeR0P3aAK/g7Uruy+I+vNq3iC11XTbmI3Fpew37/Z7TM4iW1eNnaNZM4CsuC21gRnrX+DnifX9W8RXEPiCIS3N9BcXgaOZ8WAjuTCLV4jwjAYIbqxVye1W4/jN8HI0dI/FmkIrv5jqsLgM2c7j8vJz3p8fxr+EMckkkfjHS0eQgyMsbguRwCTt5oA9Jorzr/heXwn/6HbT/APvmT/4mj/heXwn/AOh20/8A75k/+JoA9Frzn4zXltbtpkK+M38P6rJNG1kpv1t4tqSK0skikjzV2fLtOclgAMnIX/heXwn/AOh20/8A75k/+JqvcfGX4N3EiyXHizR5nT7rSQuxX6ErQBV+Ed34vfxpfadrU9xcwWmmgajObkTQSXzTuVMJz8gMXWPA2jZkDqfV683h+NnwihTy4fGWmRpknakbgZJyei07/heXwnzj/hNtP/75k/8AiaAPRqK86/4Xl8J/+h20/wD75k/+Jo/4Xl8J/wDodtP/AO+ZP/iaANT4jX1zY634LW31Ca1W510QTRpJtWdDbzHaw7jcqn61yngTxjqzeNLw+KJYFgvJ9QERNy0a6XHbXKQRxSRnCgyB1YP1YtjpjGlN8avg/OyNN4v0qVozuQvE5Kn1GV4pG+NHwdZ5HbxdpJaXHmExPl8dM/LzjtQBs+Cr65uPHvjixm1Ca5htLy1EETybhAGtkZlUdhuJNdlXmsXxq+D8UsksXi/SkkkOXdYnBb6nbzUn/C8vhP8A9Dtp/wD3zJ/8TQB6MTgE88V4P8PvilPf/GLxe3iW+v8ARtDtNGtZ4rbUrZ7WGyzNIhLFwAWbKfN0JyBkLXZ/8Ly+E/8A0O2n/wDfMn/xNVbn4w/Be5MpuPFGizGZVSUyW7N5iqcgNlOQDyAaAPMvEnjnxroGueLLfw7r0uqWWrSaUuianJeR3lpaLcTtBLMWVcRtuHEeCowDzXfad48vNS+FPhDVNNtr+xbW9bh0q4e5uDPLCpmdJHEhHzbvLIVsD74IA4FWoPix8D4LKaxg8QaBFazktLAloRHIT1LKEwfxpb34ufBW80saZP4q0k2a7dkSxuqoVIKlcL8pBAII6ECgDE+HXjHS7Dxz43ubj4nJrehWyQ7Iby9idobgOUlZNoAiiLvHGqn7zBsZHJ4LQPiV458TeF7u9urma2u45LXW9SeC/EMcelNPKj2kWQoimXyucks/zYYcCvU7f4pfAm3jljh1zw7GsuPNC2ZAkwcjdhOcHn61Kvxa+CK79viLQV8yUTPi1PzSDo5+TlvfrQBa+D+t6vrXwu0XSPE+sfY/GV5o7XMkcm0XiRMzJHO0frjZnj73WuT8ParqHg3wB4914+M9W1sJcz2Hh59bu0lea4giZcR4Chi84kUKBz5YroW+LfwWbXk11vFumNqEdsbVJikmUiLBmUfL3IXP0FTH4x/BloY4W8VaMYopBLGhgbaj5zuA2cHJJz70AeO23jDx3qfg3U9PsvEjSmG50+eCabW1sbu6D6es9xBBMysGYSMG244DY4GBXtnw616+n8UrohOoy2E3hrT9WjbUH33EEkhdGjkbuxCKxH97djris5vit8DWgjt21/w+YY5fOSM2h2rJ/fA2YDe/WpLP4wfBu1vbu+h8Y6eLm8ZTPKRIWYKMKOV4A5wBxyT3NAHqNFedf8Ly+E//AEO2n/8AfMn/AMTSD45fCYjP/Cbaf/3zJ/8AE0Aa/wAVvGV74K8PLqdj4X1PX3eTYy2i5S3H/PSUgFgg7lUY+1eG3vxN8cXfjmxuIdd027h+06OtpFozubK6iubmZLkfNzIURApYgbShOFya9c/4Xl8J/wDodtP/AO+ZP/iaqD4v/BUTx3A8TaIJo2dkk+ztuUt94g7Mgnv60AeW/F/4p+MLbxdqeo+CNTa/gtzpq6Nb2zCWC+hnhumnk2jiTDRjn+Hy+2TnFi+InjprJNObXtROjmRJG1bzj5glOim6MXm+nngNt/4D04r2uD4vfBSB4JIPEuhxPboUgZLZgYlPULhPlHsKb/wtr4I/YjZf8JFoP2Uv5hh+ynYWzndt2Yz70AYfw98W+JtT+Lng+z1rVZ0GpfD9dTvNNO1EW8MsAL7QAQcFuDnGTjHNe315efjB8FjqA1A+J9EN4BtFx9nbzAMYxu2Z6Vb/AOF5fCf/AKHbT/8AvmT/AOJoA9Forzn/AIXl8J/+h20//vmT/wCJpf8AheXwn/6HbT/++ZP/AImgD0Ws7xM7R+HNTkS4e3ZbSVhKjbWQhDyD2Iri/wDheXwn/wCh20//AL5k/wDiabJ8bvhHJG0cnjPTXRhhlZHII9xtoAqWutag/hv4S3jaxcebqU1ut4fO/wCPvdYyO2/+986qfrXQeEL65m+I/jWwl1Ca4gtXsjDC8m4Qb4SWCjsCeaxP+Fy/BvbEv/CV6PthOYh5LYQ/7Py8fhT4/jV8H45nmj8X6Uksn33WJwzfU7eaAPSqK86/4Xl8J/8AodtP/wC+ZP8A4mj/AIXl8J/+h20//vmT/wCJoA9FoPT0rzr/AIXl8J/+h20//vmT/wCJo/4Xl8J/+h20/wD75k/+JoA5OfV9Wt/GVxpsOs3lx4dvdX08vqEGqtcRxwOlxuXzODCzyxxBlU7QrrgjJzPqHibxDJ8ItFNtqiy+Im1BEWCa5MBu7czTLD50ikNEskceRJ3YY5yRW8vxm+Di272y+LNIED53RiF9rZ65G3BpZfjR8HZVdZPF2kurqEcNE5DKOgPy8jk0AdT8Mr6TU/h7oN/NcXdzLNYRNJLdIFldtoyWA4znPQnPXJ610Vecj44fCVVCr4104ADgBJOP/Ha7/Try11HT7fULKZZ7W5iWWGRejowyCPqDQBPRRRQAUUUUAFFFFABRRRQAUUUUAFFFFABRRRQAUUUUAFFFFABRRRQAUUUUAFFFFABRRRQAUUUUAUIqkEUROTFGT6lBUcVc1qHiu+tfH9j4cTw7qc1tcW00jXKJFtJVogGUmQHYPMO7K5zjANAHXCGH/njH/wB8ineRD/zxj/75FOFOoAj8iH/njH/3yKPIh/54x/8AfIqQHPSgHPSgCPyIf+eMf/fIo8iH/njH/wB8ipKKAI/Ih/54x/8AfIo8iH/njH/3yKkooAj8iH/njH/3yKPIh/54x/8AfIqSigCPyIf+eMf/AHyKPIh/54x/98ipKKAI/Ih/54x/98ijyIf+eMf/AHyKkooAj8iH/njH/wB8ijyIf+eMf/fIqSigCPyIf+eMf/fIo8iH/njH/wB8ipKKAI/Ih/54x/8AfIo8iH/njH/3yKkooAj8iH/njH/3yKPIh/54x/8AfIqTvRQBH5EP/PGP/vkUeRD/AM8Y/wDvkVIeOtB4oAj8iH/njH/3yKPIg/54x/8AfIqSigCPyIf+eMf/AHyKPIh/54x/98ipKKAI/Ih/54x/98ijyIf+eMf/AHyKkzR3x3oAj8iH/njH/wB8ijyIf+eMf/fIqSigCPyIP+eMf/fIo8iH/njH/wB8ipKKAI/Ih/54x/8AfIo8iH/njH/3yKkooAj8iH/njH/3yKPIg/54x/8AfIqSigCPyIf+eMf/AHyKPIh/54x/98ipKKAI/Ih/54x/98ijyIf+eMf/AHyKkooAj8iH/njH/wB8ijyIP+eMf/fIqSigCPyIf+eMf/fIo8iH/njH/wB8ipKKAI/Ih/54x/8AfIo8iH/njH/3yKkooAj8iH/njH/3yKPIh/54x/8AfIqSigCPyIf+eMf/AHyKPIh/54x/98ipKKAI/Ih/54x/98ijyIf+eMf/AHyKkooAj8iH/njH/wB8ijyIP+eMf/fIqSigCPyIf+eMf/fIo8iH/njH/wB8ipKKAI/Ih/54x/8AfIo8iH/njH/3yKkooAj8iH/njH/3yKPIh/54x/8AfIqSigCPyIf+eMf/AHyKPIh/54x/98ipKKAI/Ih/54x/98ijyIf+eMf/AHyKkooAj8iH/njH/wB8ijyIf+eMf/fIqSigCPyIf+eMf/fIo8iH/njH/wB8ipKKAI/Ih/54x/8AfIo8iH/njH/3yKkooAj8iH/njH/3yKPIh/54x/8AfIqSigCPyIf+eMf/AHyKkAAGAMCiigAooooAKKKKACiiigAooooAKKKKACiiigAooooAKKKKACiiigAooooAKKKKACiiigAooooAKKKKAKEVSMsX+skRDhSCxHRe4+nFRxVOtAHgPw60nVPD/gmHxpay3FnLGZ9PNja6fI0kqy6hxNOp6lI/unYdqsT8w+WrNz4s+I2s+GNSuE1C+024tNEtLh4LfSCsrztPLHPguuflREbaBn5/cV72KdQB434a8Va8dTh0zFzYWdxf3pt7yHQ3dbqRbwbUkUAeXvhJfcduSxbPykHGk8ZeM7WSPT9EnhhuTFqFzb2KaT/x+SpqWxFI6qrxPuLDHXdmvfaoto+mtrya61qv9pJbG1WfcciIsGKYzjGQD07CgDxqx8eeOdRmjtfOu9OSbULdPtE2isGjheC4Mnysu0bZIox1bG7BJzUdr4y8ffYL3VWa8a7nsNKuI7J7Iog3W7m4WFihVZPMBADnrheMgj3eigDzv4nah49tdN0m68HxSzT3kElu8DWyZiuGQPFLJnO1AUdGH+2O45xLXxb46uPEVhFcrJpFpd28d9FBc6Y8ryQyeZviZ0XakkSiIncw5JyGB49fooA8W8MeK/iDcXHhWHUb7B1Kztb2Z30aTbLIzYubXCDETRgAguy8sScgYrW8a+I/F1r47n0/TdSNtpy3GmwqP7N835ZzKs7bz/cCxt6DPPBr1OigD5/f4gfEHUNKa1gh1KO7k0i5R5I9IdCtytpI8ciHaRkyIByQMtt28bqk8Za/r+teFtR0uWfU0kt5LFraNtFkb7TCTbuLrzcABhJ5mV9FxtH3q98ooA8ZsfGXjuXXLLS3k2RpezxJdvpUjDURHduhjOxdsZMARg2VX5t3IBFWPhdqet6t461DWdStb1b+Xw9As9vNYvbx29ylxPugDlcNjK85JI5zivXqKAPCD41+I9xd6NCtxJZ297bo+oTNpOXsLow3LSW+DxhXjhwTk/MMk7hXQ+NfGviux+GXh7WtNs7r+2L/AE83E8UWnPKomW2MhjYAEplxtxjJ6ZXrXq1FAHiWpfETxZ/wkPiGPTJ4ZlsY5vsth9iYtPgQFWj+UM7IrTs6cklFCjrXe+APEUt7p0Fjq2qLd6nNFNdQzLYS26yWyybVbDqORuUHhc9QoBrb07w5oenalPqNjpsEF1cSNLI6g8uxyzAdAWPUjGe9aflx+b5vlr5m3buxzj0z6UAeFS+PPiDYeFdG1I/a9U1C83zy26aMyRhUuYojESoJU7GduQD/ABbsLtNy58b+NJvDumXVpdXNtJft5d3PdeH5gNMuhDnyCiqWkQycbgOMAb8sCPa6KAPHfEmu+LrO+Gpaer2B1a4ktftcunTXCwm3VVijMSAsFkkNwc8cBRuBINcqdZ8ZWd7Drv2rUpNasbDVEnW400t5oGpxeXb4CgYMWSpXJxnB4NfRlFAHg+teL/GDX01vdOt7ZPqU6xwvpBKxpBqMCRMCByWheR8n/nnuHQ1sSeKNf1DSftN8ky3MOtWkFzptxoz7bQi92lklIw48rDhhnG3dkA4HsFFAHjXh/XPH0NloEcl5eXb6lqF9pl0bmzVZLScTvJHNyo3RiFJBxkZ2V2XjLxUy+E21Hw7JdSyf2ktg7xWLyNGwl8uTKlcqAQfn2sOhAOa6aTSdNk1uLWpLOJtRigNvHcEZZIyclR6ZNW444412xoqLknCjAyTkn86APAbj4i/EtbGHU7Oylurj7LY/8Ss6U6+ZNLaTNMMkBhtlROOPvbe4rsPhsNUv7Xx3LpmoXSXd7epLY391p5hUu1lCA3lsoBAcMCAOxzzzXqFFAHj7+IvF0lt4b1jUbEWd7dLfN9nudPMjWTR2bAElBkBpkJ9WV1A9Kw5PE3jK7eS4mS90+6Qab9puLewEkhiGpMkwWRUxLF5R3jCg7WyQMmvfKKAPJPi/qWrz69Boht76Oxjn0q7tDBYPN9rcXy+eC6qdnloqnHBwx6jisgeNPGmo6qkR/te1s4dYsmLLpTxO0LSXMckTAoRtzHBnBYjfktg4HuVFAHnXwq8Va7qkDzeJ5HWW5lihitRpc8LWdxsdpYWdlAYDZw3Qf3juWvRaKKACiiigAooooAKKKKACiiigAooooAKKKKACiiigAooooAKKKKACiiigAooooAKKKKACiiigAooooAKKKKACiiigAooooAKKKKACiiigAooooAKKKKACiiigAooooAKKKKACiiigAooooAKKKKACiiigAooooAKKKKACiiigAooooAKKKKACiiigAooooAoRVOtFFAEy06iigAooooAKKKKACiiigAooooAKKKKACiiigAooooAKKKKACiiigAooooAKKKKACiiigAooooAKKKKACiiigAooooAKKKKACiiig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80" y="1743077"/>
            <a:ext cx="6791711" cy="247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Suicide Rates among Transgender and GNC Adults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00" dirty="0"/>
              <a:t>Suicide attempts among ​</a:t>
            </a:r>
          </a:p>
          <a:p>
            <a:pPr fontAlgn="base"/>
            <a:r>
              <a:rPr lang="en-US" sz="1600" dirty="0"/>
              <a:t>trans men (46%) ​</a:t>
            </a:r>
          </a:p>
          <a:p>
            <a:pPr fontAlgn="base"/>
            <a:r>
              <a:rPr lang="en-US" sz="1600" dirty="0"/>
              <a:t>trans women (42%) ​</a:t>
            </a:r>
          </a:p>
          <a:p>
            <a:pPr marL="0" indent="0" fontAlgn="base">
              <a:buNone/>
            </a:pPr>
            <a:r>
              <a:rPr lang="en-US" sz="1600" dirty="0"/>
              <a:t>were slightly higher than the full sample (41%).​</a:t>
            </a:r>
          </a:p>
          <a:p>
            <a:pPr fontAlgn="base"/>
            <a:endParaRPr lang="en-US" sz="1600" dirty="0"/>
          </a:p>
          <a:p>
            <a:pPr marL="0" indent="0" fontAlgn="base">
              <a:buNone/>
            </a:pPr>
            <a:r>
              <a:rPr lang="en-US" sz="1600" dirty="0"/>
              <a:t>Prevalence of suicide attempts was highest among those who are: ​</a:t>
            </a:r>
          </a:p>
          <a:p>
            <a:pPr fontAlgn="base"/>
            <a:r>
              <a:rPr lang="en-US" sz="1600" b="1" dirty="0"/>
              <a:t>younger</a:t>
            </a:r>
            <a:r>
              <a:rPr lang="en-US" sz="1600" dirty="0"/>
              <a:t> (18 to 24): 45%, ​</a:t>
            </a:r>
          </a:p>
          <a:p>
            <a:pPr fontAlgn="base"/>
            <a:r>
              <a:rPr lang="en-US" sz="1600" b="1" dirty="0"/>
              <a:t>multiracial</a:t>
            </a:r>
            <a:r>
              <a:rPr lang="en-US" sz="1600" dirty="0"/>
              <a:t> (54%) ,​</a:t>
            </a:r>
          </a:p>
          <a:p>
            <a:pPr fontAlgn="base"/>
            <a:r>
              <a:rPr lang="en-US" sz="1600" b="1" dirty="0"/>
              <a:t>American Indian or Alaska Native</a:t>
            </a:r>
            <a:r>
              <a:rPr lang="en-US" sz="1600" dirty="0"/>
              <a:t> (56%), ​</a:t>
            </a:r>
          </a:p>
          <a:p>
            <a:pPr fontAlgn="base"/>
            <a:r>
              <a:rPr lang="en-US" sz="1600" b="1" dirty="0"/>
              <a:t>lower levels of educational attainment </a:t>
            </a:r>
            <a:r>
              <a:rPr lang="en-US" sz="1600" dirty="0"/>
              <a:t>(high school or less: 48-49%), ​</a:t>
            </a:r>
          </a:p>
          <a:p>
            <a:pPr fontAlgn="base"/>
            <a:r>
              <a:rPr lang="en-US" sz="1600" b="1" dirty="0"/>
              <a:t>lower annual household income </a:t>
            </a:r>
            <a:r>
              <a:rPr lang="en-US" sz="1600" dirty="0"/>
              <a:t>(less than $10,000: 54%)​</a:t>
            </a:r>
            <a:endParaRPr lang="en-US" sz="19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66114" y="1402148"/>
            <a:ext cx="24648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https://williamsinstitute.law.ucla.edu/wp-content/uploads/Suicidality-Transgender-Sep-2019.pdf</a:t>
            </a:r>
          </a:p>
        </p:txBody>
      </p:sp>
    </p:spTree>
    <p:extLst>
      <p:ext uri="{BB962C8B-B14F-4D97-AF65-F5344CB8AC3E}">
        <p14:creationId xmlns:p14="http://schemas.microsoft.com/office/powerpoint/2010/main" val="20289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Suicide Rates among Transgender and GNC Adults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dirty="0"/>
              <a:t>• </a:t>
            </a:r>
            <a:r>
              <a:rPr lang="en-US" dirty="0" smtClean="0"/>
              <a:t>Respondents </a:t>
            </a:r>
            <a:r>
              <a:rPr lang="en-US" dirty="0"/>
              <a:t>who experienced rejection by family and friends, discrimination, victimization, or violence had elevated prevalence of suicide attempts, such as those who experienced the following: </a:t>
            </a:r>
            <a:r>
              <a:rPr lang="en-US" dirty="0" smtClean="0"/>
              <a:t>​</a:t>
            </a:r>
          </a:p>
          <a:p>
            <a:pPr marL="0" indent="0" fontAlgn="base">
              <a:buNone/>
            </a:pPr>
            <a:r>
              <a:rPr lang="en-US" dirty="0" smtClean="0"/>
              <a:t>— </a:t>
            </a:r>
            <a:r>
              <a:rPr lang="en-US" b="1" dirty="0" smtClean="0"/>
              <a:t>Family chose not to speak/spend time with them: 57% </a:t>
            </a:r>
            <a:r>
              <a:rPr lang="en-US" dirty="0" smtClean="0"/>
              <a:t>​</a:t>
            </a:r>
          </a:p>
          <a:p>
            <a:pPr marL="0" indent="0" fontAlgn="base">
              <a:buNone/>
            </a:pPr>
            <a:r>
              <a:rPr lang="en-US" dirty="0" smtClean="0"/>
              <a:t>— </a:t>
            </a:r>
            <a:r>
              <a:rPr lang="en-US" dirty="0"/>
              <a:t>Discrimination, victimization, or violence at school, at work, and when </a:t>
            </a:r>
            <a:r>
              <a:rPr lang="en-US" b="1" dirty="0"/>
              <a:t>accessing health care 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US" dirty="0"/>
              <a:t>• Harassed or bullied at school (any level): 50-54% ​</a:t>
            </a:r>
          </a:p>
          <a:p>
            <a:pPr marL="0" indent="0" fontAlgn="base">
              <a:buNone/>
            </a:pPr>
            <a:r>
              <a:rPr lang="en-US" dirty="0"/>
              <a:t>• Experienced discrimination or harassment at work: 50-59% ​</a:t>
            </a:r>
          </a:p>
          <a:p>
            <a:pPr marL="0" indent="0" fontAlgn="base">
              <a:buNone/>
            </a:pPr>
            <a:r>
              <a:rPr lang="en-US" dirty="0"/>
              <a:t>• </a:t>
            </a:r>
            <a:r>
              <a:rPr lang="en-US" b="1" dirty="0"/>
              <a:t>Doctor or health care provider refused to treat them: 60% 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US" dirty="0"/>
              <a:t>• Suffered physical or sexual violence: ​</a:t>
            </a:r>
          </a:p>
          <a:p>
            <a:pPr marL="0" indent="0" fontAlgn="base">
              <a:buNone/>
            </a:pPr>
            <a:r>
              <a:rPr lang="en-US" dirty="0"/>
              <a:t>— At work: 64-65% ​</a:t>
            </a:r>
          </a:p>
          <a:p>
            <a:pPr marL="0" indent="0" fontAlgn="base">
              <a:buNone/>
            </a:pPr>
            <a:r>
              <a:rPr lang="en-US" dirty="0"/>
              <a:t>— At school (any level): 63-78% ​</a:t>
            </a:r>
          </a:p>
          <a:p>
            <a:pPr marL="0" indent="0" fontAlgn="base">
              <a:buNone/>
            </a:pPr>
            <a:r>
              <a:rPr lang="en-US" dirty="0"/>
              <a:t>— Discrimination, victimization, or violence by law enforcement ​</a:t>
            </a:r>
          </a:p>
          <a:p>
            <a:pPr marL="0" indent="0" fontAlgn="base">
              <a:buNone/>
            </a:pPr>
            <a:r>
              <a:rPr lang="en-US" dirty="0"/>
              <a:t>• Disrespected or harassed by law enforcement officers: 57-61% ​</a:t>
            </a:r>
          </a:p>
          <a:p>
            <a:pPr marL="0" indent="0" fontAlgn="base">
              <a:buNone/>
            </a:pPr>
            <a:r>
              <a:rPr lang="en-US" dirty="0"/>
              <a:t>• Suffered physical or sexual violence: By law enforcement officers: 60-70 ​</a:t>
            </a:r>
          </a:p>
          <a:p>
            <a:pPr marL="0" indent="0" fontAlgn="base">
              <a:buNone/>
            </a:pPr>
            <a:r>
              <a:rPr lang="en-US" dirty="0"/>
              <a:t>— Experienced homelessness: 69%​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2300" y="5741928"/>
            <a:ext cx="55034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https://williamsinstitute.law.ucla.edu/wp-content/uploads/Suicidality-Transgender-Sep-2019.pdf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5817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2125</Words>
  <Application>Microsoft Office PowerPoint</Application>
  <PresentationFormat>On-screen Show (4:3)</PresentationFormat>
  <Paragraphs>188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Caring for your LGBTQ+ Population</vt:lpstr>
      <vt:lpstr>Tori M. Gleason, DC</vt:lpstr>
      <vt:lpstr>Population Demographics in KS</vt:lpstr>
      <vt:lpstr>Health Inequities​</vt:lpstr>
      <vt:lpstr>Health Inequities​</vt:lpstr>
      <vt:lpstr>Health Inequities​</vt:lpstr>
      <vt:lpstr>Differences trans v. cis youth</vt:lpstr>
      <vt:lpstr>Suicide Rates among Transgender and GNC Adults</vt:lpstr>
      <vt:lpstr>Suicide Rates among Transgender and GNC Adults</vt:lpstr>
      <vt:lpstr>How Comfortable are Primary Care Providers?</vt:lpstr>
      <vt:lpstr>How Comfortable are Endocrinologists taking care of patients that are trans?</vt:lpstr>
      <vt:lpstr>Are Patients going to get angry about your SO/GI hx questions</vt:lpstr>
      <vt:lpstr>Recommendation for Health Care Providers on LGBTQ+ pop</vt:lpstr>
      <vt:lpstr>Recommendation for Health Care Providers on LGBTQ+ pop</vt:lpstr>
      <vt:lpstr>Recommendation for Health Care Providers on LGBTQ+ pop</vt:lpstr>
      <vt:lpstr>Toolbox for physicians w/ trans pop​</vt:lpstr>
      <vt:lpstr>Implementation</vt:lpstr>
      <vt:lpstr>Sign up for the rest of the series</vt:lpstr>
      <vt:lpstr>Upcoming Learning Opportunities</vt:lpstr>
      <vt:lpstr>Questions?</vt:lpstr>
      <vt:lpstr>References /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Corkins</dc:creator>
  <cp:lastModifiedBy>Tori Gleason</cp:lastModifiedBy>
  <cp:revision>30</cp:revision>
  <dcterms:created xsi:type="dcterms:W3CDTF">2019-01-22T17:03:04Z</dcterms:created>
  <dcterms:modified xsi:type="dcterms:W3CDTF">2022-07-20T22:01:19Z</dcterms:modified>
</cp:coreProperties>
</file>