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80" r:id="rId5"/>
    <p:sldId id="262" r:id="rId6"/>
    <p:sldId id="265" r:id="rId7"/>
    <p:sldId id="267" r:id="rId8"/>
    <p:sldId id="263" r:id="rId9"/>
    <p:sldId id="264" r:id="rId10"/>
    <p:sldId id="268" r:id="rId11"/>
    <p:sldId id="269" r:id="rId12"/>
    <p:sldId id="270" r:id="rId13"/>
    <p:sldId id="271" r:id="rId14"/>
    <p:sldId id="272" r:id="rId15"/>
    <p:sldId id="273" r:id="rId16"/>
    <p:sldId id="274" r:id="rId17"/>
    <p:sldId id="275" r:id="rId18"/>
    <p:sldId id="276" r:id="rId19"/>
    <p:sldId id="277" r:id="rId20"/>
    <p:sldId id="279" r:id="rId21"/>
    <p:sldId id="278" r:id="rId22"/>
    <p:sldId id="260"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A9D"/>
    <a:srgbClr val="719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84" d="100"/>
          <a:sy n="84" d="100"/>
        </p:scale>
        <p:origin x="16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49709-9E63-4DE6-8B10-75EF1B5E42BA}" type="datetimeFigureOut">
              <a:rPr lang="en-US" smtClean="0"/>
              <a:t>8/3/2022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6148E-B1D0-4A0B-A7D8-4F5D6F9043B8}" type="slidenum">
              <a:rPr lang="en-US" smtClean="0"/>
              <a:t>‹#›</a:t>
            </a:fld>
            <a:endParaRPr lang="en-US"/>
          </a:p>
        </p:txBody>
      </p:sp>
    </p:spTree>
    <p:extLst>
      <p:ext uri="{BB962C8B-B14F-4D97-AF65-F5344CB8AC3E}">
        <p14:creationId xmlns:p14="http://schemas.microsoft.com/office/powerpoint/2010/main" val="203951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6148E-B1D0-4A0B-A7D8-4F5D6F9043B8}" type="slidenum">
              <a:rPr lang="en-US" smtClean="0"/>
              <a:t>1</a:t>
            </a:fld>
            <a:endParaRPr lang="en-US"/>
          </a:p>
        </p:txBody>
      </p:sp>
    </p:spTree>
    <p:extLst>
      <p:ext uri="{BB962C8B-B14F-4D97-AF65-F5344CB8AC3E}">
        <p14:creationId xmlns:p14="http://schemas.microsoft.com/office/powerpoint/2010/main" val="192671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6148E-B1D0-4A0B-A7D8-4F5D6F9043B8}" type="slidenum">
              <a:rPr lang="en-US" smtClean="0"/>
              <a:t>2</a:t>
            </a:fld>
            <a:endParaRPr lang="en-US"/>
          </a:p>
        </p:txBody>
      </p:sp>
    </p:spTree>
    <p:extLst>
      <p:ext uri="{BB962C8B-B14F-4D97-AF65-F5344CB8AC3E}">
        <p14:creationId xmlns:p14="http://schemas.microsoft.com/office/powerpoint/2010/main" val="1600222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15A9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3D47ED4F-B416-414A-B524-3734CE4396B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Tree>
    <p:extLst>
      <p:ext uri="{BB962C8B-B14F-4D97-AF65-F5344CB8AC3E}">
        <p14:creationId xmlns:p14="http://schemas.microsoft.com/office/powerpoint/2010/main" val="83167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12" name="Slide Number Placeholder 5"/>
          <p:cNvSpPr>
            <a:spLocks noGrp="1"/>
          </p:cNvSpPr>
          <p:nvPr>
            <p:ph type="sldNum" sz="quarter" idx="12"/>
          </p:nvPr>
        </p:nvSpPr>
        <p:spPr>
          <a:xfrm>
            <a:off x="628650" y="6381988"/>
            <a:ext cx="2057400" cy="365125"/>
          </a:xfrm>
        </p:spPr>
        <p:txBody>
          <a:bodyPr/>
          <a:lstStyle>
            <a:lvl1pPr>
              <a:defRPr>
                <a:solidFill>
                  <a:schemeClr val="bg1"/>
                </a:solidFill>
              </a:defRPr>
            </a:lvl1pPr>
          </a:lstStyle>
          <a:p>
            <a:fld id="{3D47ED4F-B416-414A-B524-3734CE4396BD}" type="slidenum">
              <a:rPr lang="en-US" smtClean="0"/>
              <a:pPr/>
              <a:t>‹#›</a:t>
            </a:fld>
            <a:endParaRPr lang="en-US" dirty="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6232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3D47ED4F-B416-414A-B524-3734CE4396BD}"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247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15" name="Slide Number Placeholder 5"/>
          <p:cNvSpPr>
            <a:spLocks noGrp="1"/>
          </p:cNvSpPr>
          <p:nvPr>
            <p:ph type="sldNum" sz="quarter" idx="12"/>
          </p:nvPr>
        </p:nvSpPr>
        <p:spPr>
          <a:xfrm>
            <a:off x="628650" y="6381988"/>
            <a:ext cx="2057400" cy="365125"/>
          </a:xfrm>
        </p:spPr>
        <p:txBody>
          <a:bodyPr/>
          <a:lstStyle>
            <a:lvl1pPr>
              <a:defRPr>
                <a:solidFill>
                  <a:schemeClr val="bg1"/>
                </a:solidFill>
              </a:defRPr>
            </a:lvl1pPr>
          </a:lstStyle>
          <a:p>
            <a:fld id="{3D47ED4F-B416-414A-B524-3734CE4396BD}" type="slidenum">
              <a:rPr lang="en-US" smtClean="0"/>
              <a:pPr/>
              <a:t>‹#›</a:t>
            </a:fld>
            <a:endParaRPr lang="en-US" dirty="0"/>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3642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16" name="Slide Number Placeholder 5"/>
          <p:cNvSpPr>
            <a:spLocks noGrp="1"/>
          </p:cNvSpPr>
          <p:nvPr>
            <p:ph type="sldNum" sz="quarter" idx="12"/>
          </p:nvPr>
        </p:nvSpPr>
        <p:spPr>
          <a:xfrm>
            <a:off x="628650" y="6381988"/>
            <a:ext cx="2057400" cy="365125"/>
          </a:xfrm>
        </p:spPr>
        <p:txBody>
          <a:bodyPr/>
          <a:lstStyle>
            <a:lvl1pPr>
              <a:defRPr>
                <a:solidFill>
                  <a:schemeClr val="bg1"/>
                </a:solidFill>
              </a:defRPr>
            </a:lvl1pPr>
          </a:lstStyle>
          <a:p>
            <a:fld id="{3D47ED4F-B416-414A-B524-3734CE4396BD}"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287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18" name="Slide Number Placeholder 5"/>
          <p:cNvSpPr>
            <a:spLocks noGrp="1"/>
          </p:cNvSpPr>
          <p:nvPr>
            <p:ph type="sldNum" sz="quarter" idx="12"/>
          </p:nvPr>
        </p:nvSpPr>
        <p:spPr>
          <a:xfrm>
            <a:off x="628650" y="6381988"/>
            <a:ext cx="2057400" cy="365125"/>
          </a:xfrm>
        </p:spPr>
        <p:txBody>
          <a:bodyPr/>
          <a:lstStyle>
            <a:lvl1pPr>
              <a:defRPr>
                <a:solidFill>
                  <a:schemeClr val="bg1"/>
                </a:solidFill>
              </a:defRPr>
            </a:lvl1pPr>
          </a:lstStyle>
          <a:p>
            <a:fld id="{3D47ED4F-B416-414A-B524-3734CE4396BD}" type="slidenum">
              <a:rPr lang="en-US" smtClean="0"/>
              <a:pPr/>
              <a:t>‹#›</a:t>
            </a:fld>
            <a:endParaRPr lang="en-US" dirty="0"/>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90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Rectangle 10"/>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14" name="Slide Number Placeholder 5"/>
          <p:cNvSpPr>
            <a:spLocks noGrp="1"/>
          </p:cNvSpPr>
          <p:nvPr>
            <p:ph type="sldNum" sz="quarter" idx="12"/>
          </p:nvPr>
        </p:nvSpPr>
        <p:spPr>
          <a:xfrm>
            <a:off x="628650" y="6381988"/>
            <a:ext cx="2057400" cy="365125"/>
          </a:xfrm>
        </p:spPr>
        <p:txBody>
          <a:bodyPr/>
          <a:lstStyle>
            <a:lvl1pPr>
              <a:defRPr>
                <a:solidFill>
                  <a:schemeClr val="bg1"/>
                </a:solidFill>
              </a:defRPr>
            </a:lvl1pPr>
          </a:lstStyle>
          <a:p>
            <a:fld id="{3D47ED4F-B416-414A-B524-3734CE4396BD}"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7056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9" name="Slide Number Placeholder 5"/>
          <p:cNvSpPr>
            <a:spLocks noGrp="1"/>
          </p:cNvSpPr>
          <p:nvPr>
            <p:ph type="sldNum" sz="quarter" idx="12"/>
          </p:nvPr>
        </p:nvSpPr>
        <p:spPr>
          <a:xfrm>
            <a:off x="628650" y="6381988"/>
            <a:ext cx="2057400" cy="365125"/>
          </a:xfrm>
        </p:spPr>
        <p:txBody>
          <a:bodyPr/>
          <a:lstStyle>
            <a:lvl1pPr>
              <a:defRPr>
                <a:solidFill>
                  <a:schemeClr val="bg1"/>
                </a:solidFill>
              </a:defRPr>
            </a:lvl1pPr>
          </a:lstStyle>
          <a:p>
            <a:fld id="{3D47ED4F-B416-414A-B524-3734CE4396BD}" type="slidenum">
              <a:rPr lang="en-US" smtClean="0"/>
              <a:pPr/>
              <a:t>‹#›</a:t>
            </a:fld>
            <a:endParaRPr lang="en-US" dirty="0"/>
          </a:p>
        </p:txBody>
      </p:sp>
    </p:spTree>
    <p:extLst>
      <p:ext uri="{BB962C8B-B14F-4D97-AF65-F5344CB8AC3E}">
        <p14:creationId xmlns:p14="http://schemas.microsoft.com/office/powerpoint/2010/main" val="138703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0" y="5975927"/>
            <a:ext cx="9144000" cy="88207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0" y="6049553"/>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6582" y="6113125"/>
            <a:ext cx="1873093" cy="681303"/>
          </a:xfrm>
          <a:prstGeom prst="rect">
            <a:avLst/>
          </a:prstGeom>
        </p:spPr>
      </p:pic>
      <p:sp>
        <p:nvSpPr>
          <p:cNvPr id="12" name="Slide Number Placeholder 5"/>
          <p:cNvSpPr>
            <a:spLocks noGrp="1"/>
          </p:cNvSpPr>
          <p:nvPr>
            <p:ph type="sldNum" sz="quarter" idx="12"/>
          </p:nvPr>
        </p:nvSpPr>
        <p:spPr>
          <a:xfrm>
            <a:off x="628650" y="6381988"/>
            <a:ext cx="2057400" cy="365125"/>
          </a:xfrm>
        </p:spPr>
        <p:txBody>
          <a:bodyPr/>
          <a:lstStyle>
            <a:lvl1pPr>
              <a:defRPr>
                <a:solidFill>
                  <a:schemeClr val="bg1"/>
                </a:solidFill>
              </a:defRPr>
            </a:lvl1pPr>
          </a:lstStyle>
          <a:p>
            <a:fld id="{3D47ED4F-B416-414A-B524-3734CE4396BD}" type="slidenum">
              <a:rPr lang="en-US" smtClean="0"/>
              <a:pPr/>
              <a:t>‹#›</a:t>
            </a:fld>
            <a:endParaRPr lang="en-US" dirty="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621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8198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7ED4F-B416-414A-B524-3734CE4396BD}" type="slidenum">
              <a:rPr lang="en-US" smtClean="0"/>
              <a:pPr/>
              <a:t>‹#›</a:t>
            </a:fld>
            <a:endParaRPr lang="en-US" dirty="0"/>
          </a:p>
        </p:txBody>
      </p:sp>
    </p:spTree>
    <p:extLst>
      <p:ext uri="{BB962C8B-B14F-4D97-AF65-F5344CB8AC3E}">
        <p14:creationId xmlns:p14="http://schemas.microsoft.com/office/powerpoint/2010/main" val="1262794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6390"/>
            <a:ext cx="7772400" cy="1043210"/>
          </a:xfrm>
        </p:spPr>
        <p:txBody>
          <a:bodyPr>
            <a:normAutofit/>
          </a:bodyPr>
          <a:lstStyle/>
          <a:p>
            <a:r>
              <a:rPr lang="en-US" sz="4800" b="1" dirty="0"/>
              <a:t>Communication is Everything</a:t>
            </a:r>
          </a:p>
        </p:txBody>
      </p:sp>
      <p:sp>
        <p:nvSpPr>
          <p:cNvPr id="3" name="Subtitle 2"/>
          <p:cNvSpPr>
            <a:spLocks noGrp="1"/>
          </p:cNvSpPr>
          <p:nvPr>
            <p:ph type="subTitle" idx="1"/>
          </p:nvPr>
        </p:nvSpPr>
        <p:spPr/>
        <p:txBody>
          <a:bodyPr/>
          <a:lstStyle/>
          <a:p>
            <a:r>
              <a:rPr lang="en-US" dirty="0"/>
              <a:t>Sheila Styron, ACTCP Disability Rights Advocate</a:t>
            </a:r>
          </a:p>
          <a:p>
            <a:r>
              <a:rPr lang="en-US" sz="1800" i="1" dirty="0"/>
              <a:t>August 10</a:t>
            </a:r>
            <a:r>
              <a:rPr lang="en-US" sz="1800" i="1" baseline="30000" dirty="0"/>
              <a:t>th</a:t>
            </a:r>
            <a:r>
              <a:rPr lang="en-US" sz="1800" i="1" dirty="0"/>
              <a:t>, 2022</a:t>
            </a:r>
          </a:p>
        </p:txBody>
      </p:sp>
      <p:sp>
        <p:nvSpPr>
          <p:cNvPr id="4" name="TextBox 3">
            <a:extLst>
              <a:ext uri="{FF2B5EF4-FFF2-40B4-BE49-F238E27FC236}">
                <a16:creationId xmlns:a16="http://schemas.microsoft.com/office/drawing/2014/main" id="{C060B365-ABEC-B586-1162-D88DA0A366D9}"/>
              </a:ext>
            </a:extLst>
          </p:cNvPr>
          <p:cNvSpPr txBox="1"/>
          <p:nvPr/>
        </p:nvSpPr>
        <p:spPr>
          <a:xfrm>
            <a:off x="628650" y="2575494"/>
            <a:ext cx="7931150" cy="707886"/>
          </a:xfrm>
          <a:prstGeom prst="rect">
            <a:avLst/>
          </a:prstGeom>
          <a:noFill/>
        </p:spPr>
        <p:txBody>
          <a:bodyPr wrap="square" rtlCol="0">
            <a:spAutoFit/>
          </a:bodyPr>
          <a:lstStyle/>
          <a:p>
            <a:pPr algn="ctr"/>
            <a:r>
              <a:rPr lang="en-US" sz="4000" dirty="0">
                <a:solidFill>
                  <a:srgbClr val="719DD7"/>
                </a:solidFill>
              </a:rPr>
              <a:t>______________________________</a:t>
            </a:r>
            <a:endParaRPr lang="en-US" sz="2800" dirty="0">
              <a:solidFill>
                <a:srgbClr val="719DD7"/>
              </a:solidFill>
            </a:endParaRPr>
          </a:p>
        </p:txBody>
      </p:sp>
    </p:spTree>
    <p:extLst>
      <p:ext uri="{BB962C8B-B14F-4D97-AF65-F5344CB8AC3E}">
        <p14:creationId xmlns:p14="http://schemas.microsoft.com/office/powerpoint/2010/main" val="324280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Personal Ableism</a:t>
            </a:r>
          </a:p>
        </p:txBody>
      </p:sp>
      <p:sp>
        <p:nvSpPr>
          <p:cNvPr id="3" name="Content Placeholder 2"/>
          <p:cNvSpPr>
            <a:spLocks noGrp="1"/>
          </p:cNvSpPr>
          <p:nvPr>
            <p:ph idx="1"/>
          </p:nvPr>
        </p:nvSpPr>
        <p:spPr>
          <a:xfrm>
            <a:off x="628650" y="1825625"/>
            <a:ext cx="7886700" cy="3992245"/>
          </a:xfrm>
        </p:spPr>
        <p:txBody>
          <a:bodyPr>
            <a:normAutofit lnSpcReduction="10000"/>
          </a:bodyPr>
          <a:lstStyle/>
          <a:p>
            <a:pPr marL="0" indent="0">
              <a:buNone/>
            </a:pPr>
            <a:r>
              <a:rPr lang="en-US" dirty="0">
                <a:solidFill>
                  <a:srgbClr val="333333"/>
                </a:solidFill>
                <a:effectLst/>
                <a:ea typeface="Calibri" panose="020F0502020204030204" pitchFamily="34" charset="0"/>
                <a:cs typeface="Calibri" panose="020F0502020204030204" pitchFamily="34" charset="0"/>
              </a:rPr>
              <a:t>Feeling instinctively uncomfortable around disabled people, or anyone who seems “strange” in ways that might be connected to a disability of some kind. Examples include:</a:t>
            </a:r>
            <a:endParaRPr lang="en-US" dirty="0"/>
          </a:p>
          <a:p>
            <a:pPr lvl="1">
              <a:spcBef>
                <a:spcPts val="1500"/>
              </a:spcBef>
              <a:buBlip>
                <a:blip r:embed="rId2">
                  <a:extLst>
                    <a:ext uri="{96DAC541-7B7A-43D3-8B79-37D633B846F1}">
                      <asvg:svgBlip xmlns:asvg="http://schemas.microsoft.com/office/drawing/2016/SVG/main" r:embed="rId3"/>
                    </a:ext>
                  </a:extLst>
                </a:blip>
              </a:buBlip>
            </a:pPr>
            <a:r>
              <a:rPr lang="en-US" dirty="0">
                <a:solidFill>
                  <a:srgbClr val="333333"/>
                </a:solidFill>
                <a:effectLst/>
                <a:ea typeface="Calibri" panose="020F0502020204030204" pitchFamily="34" charset="0"/>
              </a:rPr>
              <a:t> Being nervous, clumsy, and awkward around people in wheelchairs</a:t>
            </a:r>
          </a:p>
          <a:p>
            <a:pPr lvl="1">
              <a:spcBef>
                <a:spcPts val="1500"/>
              </a:spcBef>
              <a:buBlip>
                <a:blip r:embed="rId2">
                  <a:extLst>
                    <a:ext uri="{96DAC541-7B7A-43D3-8B79-37D633B846F1}">
                      <asvg:svgBlip xmlns:asvg="http://schemas.microsoft.com/office/drawing/2016/SVG/main" r:embed="rId3"/>
                    </a:ext>
                  </a:extLst>
                </a:blip>
              </a:buBlip>
            </a:pPr>
            <a:r>
              <a:rPr lang="en-US" dirty="0">
                <a:solidFill>
                  <a:srgbClr val="333333"/>
                </a:solidFill>
              </a:rPr>
              <a:t> </a:t>
            </a:r>
            <a:r>
              <a:rPr lang="en-US" dirty="0"/>
              <a:t>Being viscerally disgusted by people whose bodies appear to be different or “deformed.”</a:t>
            </a:r>
          </a:p>
          <a:p>
            <a:pPr lvl="1">
              <a:spcBef>
                <a:spcPts val="1500"/>
              </a:spcBef>
              <a:buBlip>
                <a:blip r:embed="rId2">
                  <a:extLst>
                    <a:ext uri="{96DAC541-7B7A-43D3-8B79-37D633B846F1}">
                      <asvg:svgBlip xmlns:asvg="http://schemas.microsoft.com/office/drawing/2016/SVG/main" r:embed="rId3"/>
                    </a:ext>
                  </a:extLst>
                </a:blip>
              </a:buBlip>
            </a:pPr>
            <a:r>
              <a:rPr lang="en-US" dirty="0"/>
              <a:t> Avoiding interacting with disabled people out of fear or embarrassment.</a:t>
            </a:r>
          </a:p>
          <a:p>
            <a:pPr>
              <a:buBlip>
                <a:blip r:embed="rId2">
                  <a:extLst>
                    <a:ext uri="{96DAC541-7B7A-43D3-8B79-37D633B846F1}">
                      <asvg:svgBlip xmlns:asvg="http://schemas.microsoft.com/office/drawing/2016/SVG/main" r:embed="rId3"/>
                    </a:ext>
                  </a:extLst>
                </a:blip>
              </a:buBlip>
            </a:pPr>
            <a:endParaRPr lang="en-US" dirty="0"/>
          </a:p>
        </p:txBody>
      </p:sp>
      <p:sp>
        <p:nvSpPr>
          <p:cNvPr id="4" name="TextBox 3">
            <a:extLst>
              <a:ext uri="{FF2B5EF4-FFF2-40B4-BE49-F238E27FC236}">
                <a16:creationId xmlns:a16="http://schemas.microsoft.com/office/drawing/2014/main" id="{BFCE9A61-61A3-FD78-422F-81884561B7B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33842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Personal Ableism</a:t>
            </a:r>
          </a:p>
        </p:txBody>
      </p:sp>
      <p:sp>
        <p:nvSpPr>
          <p:cNvPr id="3" name="Content Placeholder 2"/>
          <p:cNvSpPr>
            <a:spLocks noGrp="1"/>
          </p:cNvSpPr>
          <p:nvPr>
            <p:ph idx="1"/>
          </p:nvPr>
        </p:nvSpPr>
        <p:spPr>
          <a:xfrm>
            <a:off x="628650" y="1825625"/>
            <a:ext cx="7886700" cy="3992245"/>
          </a:xfrm>
        </p:spPr>
        <p:txBody>
          <a:bodyPr>
            <a:normAutofit fontScale="92500" lnSpcReduction="10000"/>
          </a:bodyPr>
          <a:lstStyle/>
          <a:p>
            <a:pPr marL="0" indent="0">
              <a:buNone/>
            </a:pPr>
            <a:r>
              <a:rPr lang="en-US" dirty="0">
                <a:solidFill>
                  <a:srgbClr val="333333"/>
                </a:solidFill>
                <a:effectLst/>
                <a:ea typeface="Calibri" panose="020F0502020204030204" pitchFamily="34" charset="0"/>
                <a:cs typeface="Calibri" panose="020F0502020204030204" pitchFamily="34" charset="0"/>
              </a:rPr>
              <a:t>Holding stereotypical views about disabled people in general, or </a:t>
            </a:r>
            <a:r>
              <a:rPr lang="en-US" spc="-150" dirty="0">
                <a:solidFill>
                  <a:srgbClr val="333333"/>
                </a:solidFill>
                <a:effectLst/>
                <a:ea typeface="Calibri" panose="020F0502020204030204" pitchFamily="34" charset="0"/>
                <a:cs typeface="Calibri" panose="020F0502020204030204" pitchFamily="34" charset="0"/>
              </a:rPr>
              <a:t>about certain sub-groups </a:t>
            </a:r>
            <a:r>
              <a:rPr lang="en-US" dirty="0">
                <a:solidFill>
                  <a:srgbClr val="333333"/>
                </a:solidFill>
                <a:effectLst/>
                <a:ea typeface="Calibri" panose="020F0502020204030204" pitchFamily="34" charset="0"/>
                <a:cs typeface="Calibri" panose="020F0502020204030204" pitchFamily="34" charset="0"/>
              </a:rPr>
              <a:t>of disabled people.                      For example:</a:t>
            </a:r>
            <a:endParaRPr lang="en-US" dirty="0">
              <a:solidFill>
                <a:srgbClr val="333333"/>
              </a:solidFill>
              <a:effectLst/>
              <a:ea typeface="Calibri" panose="020F0502020204030204" pitchFamily="34" charset="0"/>
            </a:endParaRPr>
          </a:p>
          <a:p>
            <a:pPr lvl="1">
              <a:spcBef>
                <a:spcPts val="1500"/>
              </a:spcBef>
              <a:buBlip>
                <a:blip r:embed="rId2">
                  <a:extLst>
                    <a:ext uri="{96DAC541-7B7A-43D3-8B79-37D633B846F1}">
                      <asvg:svgBlip xmlns:asvg="http://schemas.microsoft.com/office/drawing/2016/SVG/main" r:embed="rId3"/>
                    </a:ext>
                  </a:extLst>
                </a:blip>
              </a:buBlip>
            </a:pPr>
            <a:r>
              <a:rPr lang="en-US" dirty="0">
                <a:solidFill>
                  <a:srgbClr val="333333"/>
                </a:solidFill>
              </a:rPr>
              <a:t> Assuming that a disabled person’s personality can fit only into a few main categories (e.g., sad and pitiful, cheerful and innocent, bitter and complaining.)</a:t>
            </a:r>
          </a:p>
          <a:p>
            <a:pPr lvl="1">
              <a:spcBef>
                <a:spcPts val="1500"/>
              </a:spcBef>
              <a:buBlip>
                <a:blip r:embed="rId2">
                  <a:extLst>
                    <a:ext uri="{96DAC541-7B7A-43D3-8B79-37D633B846F1}">
                      <asvg:svgBlip xmlns:asvg="http://schemas.microsoft.com/office/drawing/2016/SVG/main" r:embed="rId3"/>
                    </a:ext>
                  </a:extLst>
                </a:blip>
              </a:buBlip>
            </a:pPr>
            <a:r>
              <a:rPr lang="en-US" dirty="0">
                <a:solidFill>
                  <a:srgbClr val="333333"/>
                </a:solidFill>
              </a:rPr>
              <a:t> Associating specific stereotypes with particular conditions. (e.g., people with Down Syndrome being happy and naïve, people with mental illness being unpredictable and dangerous, etc.)</a:t>
            </a:r>
          </a:p>
          <a:p>
            <a:pPr lvl="1">
              <a:spcBef>
                <a:spcPts val="1500"/>
              </a:spcBef>
              <a:buBlip>
                <a:blip r:embed="rId2">
                  <a:extLst>
                    <a:ext uri="{96DAC541-7B7A-43D3-8B79-37D633B846F1}">
                      <asvg:svgBlip xmlns:asvg="http://schemas.microsoft.com/office/drawing/2016/SVG/main" r:embed="rId3"/>
                    </a:ext>
                  </a:extLst>
                </a:blip>
              </a:buBlip>
            </a:pPr>
            <a:r>
              <a:rPr lang="en-US" dirty="0">
                <a:solidFill>
                  <a:srgbClr val="333333"/>
                </a:solidFill>
              </a:rPr>
              <a:t>Placing different disabilities in a hierarchy of “severity.”</a:t>
            </a:r>
          </a:p>
          <a:p>
            <a:pPr>
              <a:buBlip>
                <a:blip r:embed="rId2">
                  <a:extLst>
                    <a:ext uri="{96DAC541-7B7A-43D3-8B79-37D633B846F1}">
                      <asvg:svgBlip xmlns:asvg="http://schemas.microsoft.com/office/drawing/2016/SVG/main" r:embed="rId3"/>
                    </a:ext>
                  </a:extLst>
                </a:blip>
              </a:buBlip>
            </a:pPr>
            <a:endParaRPr lang="en-US" dirty="0"/>
          </a:p>
        </p:txBody>
      </p:sp>
      <p:sp>
        <p:nvSpPr>
          <p:cNvPr id="4" name="TextBox 3">
            <a:extLst>
              <a:ext uri="{FF2B5EF4-FFF2-40B4-BE49-F238E27FC236}">
                <a16:creationId xmlns:a16="http://schemas.microsoft.com/office/drawing/2014/main" id="{BFCE9A61-61A3-FD78-422F-81884561B7B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407461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Personal Ableism</a:t>
            </a:r>
          </a:p>
        </p:txBody>
      </p:sp>
      <p:sp>
        <p:nvSpPr>
          <p:cNvPr id="3" name="Content Placeholder 2"/>
          <p:cNvSpPr>
            <a:spLocks noGrp="1"/>
          </p:cNvSpPr>
          <p:nvPr>
            <p:ph idx="1"/>
          </p:nvPr>
        </p:nvSpPr>
        <p:spPr>
          <a:xfrm>
            <a:off x="628650" y="1825625"/>
            <a:ext cx="7886700" cy="3992245"/>
          </a:xfrm>
        </p:spPr>
        <p:txBody>
          <a:bodyPr>
            <a:normAutofit/>
          </a:bodyPr>
          <a:lstStyle/>
          <a:p>
            <a:pPr marL="0" indent="0">
              <a:buNone/>
            </a:pPr>
            <a:r>
              <a:rPr lang="en-US" dirty="0">
                <a:solidFill>
                  <a:srgbClr val="333333"/>
                </a:solidFill>
                <a:effectLst/>
                <a:ea typeface="Calibri" panose="020F0502020204030204" pitchFamily="34" charset="0"/>
                <a:cs typeface="Calibri" panose="020F0502020204030204" pitchFamily="34" charset="0"/>
              </a:rPr>
              <a:t>Resenting disabled people for advantages or privileges that you think they have, such as:</a:t>
            </a:r>
            <a:endParaRPr lang="en-US" dirty="0">
              <a:solidFill>
                <a:srgbClr val="333333"/>
              </a:solidFill>
              <a:effectLst/>
              <a:ea typeface="Calibri" panose="020F0502020204030204" pitchFamily="34" charset="0"/>
            </a:endParaRPr>
          </a:p>
          <a:p>
            <a:pPr lvl="1">
              <a:spcBef>
                <a:spcPts val="2000"/>
              </a:spcBef>
              <a:buBlip>
                <a:blip r:embed="rId2">
                  <a:extLst>
                    <a:ext uri="{96DAC541-7B7A-43D3-8B79-37D633B846F1}">
                      <asvg:svgBlip xmlns:asvg="http://schemas.microsoft.com/office/drawing/2016/SVG/main" r:embed="rId3"/>
                    </a:ext>
                  </a:extLst>
                </a:blip>
              </a:buBlip>
            </a:pPr>
            <a:r>
              <a:rPr lang="en-US" dirty="0">
                <a:solidFill>
                  <a:srgbClr val="333333"/>
                </a:solidFill>
              </a:rPr>
              <a:t> Believing that ADA parking spaces, discounts, skipping lines, etc. are “unearned favors” and not necessities.</a:t>
            </a:r>
          </a:p>
          <a:p>
            <a:pPr lvl="1">
              <a:spcBef>
                <a:spcPts val="1000"/>
              </a:spcBef>
              <a:buBlip>
                <a:blip r:embed="rId2">
                  <a:extLst>
                    <a:ext uri="{96DAC541-7B7A-43D3-8B79-37D633B846F1}">
                      <asvg:svgBlip xmlns:asvg="http://schemas.microsoft.com/office/drawing/2016/SVG/main" r:embed="rId3"/>
                    </a:ext>
                  </a:extLst>
                </a:blip>
              </a:buBlip>
            </a:pPr>
            <a:r>
              <a:rPr lang="en-US" dirty="0">
                <a:solidFill>
                  <a:srgbClr val="333333"/>
                </a:solidFill>
              </a:rPr>
              <a:t> Thinking that unlike other minorities, disabled people are not oppressed, but coddled and pampered.</a:t>
            </a:r>
          </a:p>
          <a:p>
            <a:pPr lvl="1">
              <a:spcBef>
                <a:spcPts val="1000"/>
              </a:spcBef>
              <a:buBlip>
                <a:blip r:embed="rId2">
                  <a:extLst>
                    <a:ext uri="{96DAC541-7B7A-43D3-8B79-37D633B846F1}">
                      <asvg:svgBlip xmlns:asvg="http://schemas.microsoft.com/office/drawing/2016/SVG/main" r:embed="rId3"/>
                    </a:ext>
                  </a:extLst>
                </a:blip>
              </a:buBlip>
            </a:pPr>
            <a:r>
              <a:rPr lang="en-US" dirty="0">
                <a:solidFill>
                  <a:srgbClr val="333333"/>
                </a:solidFill>
              </a:rPr>
              <a:t> Jumping to conclusions that people with disabilities don’t have to work and get government benefits for life.</a:t>
            </a:r>
          </a:p>
          <a:p>
            <a:pPr>
              <a:buBlip>
                <a:blip r:embed="rId2">
                  <a:extLst>
                    <a:ext uri="{96DAC541-7B7A-43D3-8B79-37D633B846F1}">
                      <asvg:svgBlip xmlns:asvg="http://schemas.microsoft.com/office/drawing/2016/SVG/main" r:embed="rId3"/>
                    </a:ext>
                  </a:extLst>
                </a:blip>
              </a:buBlip>
            </a:pPr>
            <a:endParaRPr lang="en-US" dirty="0"/>
          </a:p>
        </p:txBody>
      </p:sp>
      <p:sp>
        <p:nvSpPr>
          <p:cNvPr id="4" name="TextBox 3">
            <a:extLst>
              <a:ext uri="{FF2B5EF4-FFF2-40B4-BE49-F238E27FC236}">
                <a16:creationId xmlns:a16="http://schemas.microsoft.com/office/drawing/2014/main" id="{BFCE9A61-61A3-FD78-422F-81884561B7B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358334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Personal Ableism</a:t>
            </a:r>
          </a:p>
        </p:txBody>
      </p:sp>
      <p:sp>
        <p:nvSpPr>
          <p:cNvPr id="3" name="Content Placeholder 2"/>
          <p:cNvSpPr>
            <a:spLocks noGrp="1"/>
          </p:cNvSpPr>
          <p:nvPr>
            <p:ph idx="1"/>
          </p:nvPr>
        </p:nvSpPr>
        <p:spPr>
          <a:xfrm>
            <a:off x="628650" y="1825625"/>
            <a:ext cx="7886700" cy="3992245"/>
          </a:xfrm>
        </p:spPr>
        <p:txBody>
          <a:bodyPr>
            <a:normAutofit fontScale="70000" lnSpcReduction="20000"/>
          </a:bodyPr>
          <a:lstStyle/>
          <a:p>
            <a:pPr>
              <a:lnSpc>
                <a:spcPct val="120000"/>
              </a:lnSpc>
              <a:buBlip>
                <a:blip r:embed="rId2">
                  <a:extLst>
                    <a:ext uri="{96DAC541-7B7A-43D3-8B79-37D633B846F1}">
                      <asvg:svgBlip xmlns:asvg="http://schemas.microsoft.com/office/drawing/2016/SVG/main" r:embed="rId3"/>
                    </a:ext>
                  </a:extLst>
                </a:blip>
              </a:buBlip>
            </a:pPr>
            <a:r>
              <a:rPr lang="en-US" dirty="0"/>
              <a:t> Choosing an inaccessible venue for a meeting or event.</a:t>
            </a:r>
          </a:p>
          <a:p>
            <a:pPr>
              <a:lnSpc>
                <a:spcPct val="120000"/>
              </a:lnSpc>
              <a:buBlip>
                <a:blip r:embed="rId2">
                  <a:extLst>
                    <a:ext uri="{96DAC541-7B7A-43D3-8B79-37D633B846F1}">
                      <asvg:svgBlip xmlns:asvg="http://schemas.microsoft.com/office/drawing/2016/SVG/main" r:embed="rId3"/>
                    </a:ext>
                  </a:extLst>
                </a:blip>
              </a:buBlip>
            </a:pPr>
            <a:r>
              <a:rPr lang="en-US" dirty="0"/>
              <a:t> Interacting with a service animal without permission.</a:t>
            </a:r>
          </a:p>
          <a:p>
            <a:pPr>
              <a:lnSpc>
                <a:spcPct val="120000"/>
              </a:lnSpc>
              <a:buBlip>
                <a:blip r:embed="rId2">
                  <a:extLst>
                    <a:ext uri="{96DAC541-7B7A-43D3-8B79-37D633B846F1}">
                      <asvg:svgBlip xmlns:asvg="http://schemas.microsoft.com/office/drawing/2016/SVG/main" r:embed="rId3"/>
                    </a:ext>
                  </a:extLst>
                </a:blip>
              </a:buBlip>
            </a:pPr>
            <a:r>
              <a:rPr lang="en-US" dirty="0"/>
              <a:t> Framing disability as either tragic or inspiring in media.</a:t>
            </a:r>
          </a:p>
          <a:p>
            <a:pPr>
              <a:lnSpc>
                <a:spcPct val="120000"/>
              </a:lnSpc>
              <a:buBlip>
                <a:blip r:embed="rId2">
                  <a:extLst>
                    <a:ext uri="{96DAC541-7B7A-43D3-8B79-37D633B846F1}">
                      <asvg:svgBlip xmlns:asvg="http://schemas.microsoft.com/office/drawing/2016/SVG/main" r:embed="rId3"/>
                    </a:ext>
                  </a:extLst>
                </a:blip>
              </a:buBlip>
            </a:pPr>
            <a:r>
              <a:rPr lang="en-US" dirty="0"/>
              <a:t> Casting a non-disabled actor to play a disabled character.</a:t>
            </a:r>
          </a:p>
          <a:p>
            <a:pPr>
              <a:lnSpc>
                <a:spcPct val="120000"/>
              </a:lnSpc>
              <a:buBlip>
                <a:blip r:embed="rId2">
                  <a:extLst>
                    <a:ext uri="{96DAC541-7B7A-43D3-8B79-37D633B846F1}">
                      <asvg:svgBlip xmlns:asvg="http://schemas.microsoft.com/office/drawing/2016/SVG/main" r:embed="rId3"/>
                    </a:ext>
                  </a:extLst>
                </a:blip>
              </a:buBlip>
            </a:pPr>
            <a:r>
              <a:rPr lang="en-US" dirty="0"/>
              <a:t> Parking in an accessible parking spot when you’re not disabled.</a:t>
            </a:r>
          </a:p>
          <a:p>
            <a:pPr>
              <a:lnSpc>
                <a:spcPct val="120000"/>
              </a:lnSpc>
              <a:buBlip>
                <a:blip r:embed="rId2">
                  <a:extLst>
                    <a:ext uri="{96DAC541-7B7A-43D3-8B79-37D633B846F1}">
                      <asvg:svgBlip xmlns:asvg="http://schemas.microsoft.com/office/drawing/2016/SVG/main" r:embed="rId3"/>
                    </a:ext>
                  </a:extLst>
                </a:blip>
              </a:buBlip>
            </a:pPr>
            <a:r>
              <a:rPr lang="en-US" dirty="0"/>
              <a:t> Assuming that a disability has to be visible.</a:t>
            </a:r>
          </a:p>
          <a:p>
            <a:pPr>
              <a:lnSpc>
                <a:spcPct val="120000"/>
              </a:lnSpc>
              <a:buBlip>
                <a:blip r:embed="rId2">
                  <a:extLst>
                    <a:ext uri="{96DAC541-7B7A-43D3-8B79-37D633B846F1}">
                      <asvg:svgBlip xmlns:asvg="http://schemas.microsoft.com/office/drawing/2016/SVG/main" r:embed="rId3"/>
                    </a:ext>
                  </a:extLst>
                </a:blip>
              </a:buBlip>
            </a:pPr>
            <a:r>
              <a:rPr lang="en-US" dirty="0"/>
              <a:t> Asking how someone became disabled.</a:t>
            </a:r>
          </a:p>
          <a:p>
            <a:pPr>
              <a:lnSpc>
                <a:spcPct val="120000"/>
              </a:lnSpc>
              <a:buBlip>
                <a:blip r:embed="rId2">
                  <a:extLst>
                    <a:ext uri="{96DAC541-7B7A-43D3-8B79-37D633B846F1}">
                      <asvg:svgBlip xmlns:asvg="http://schemas.microsoft.com/office/drawing/2016/SVG/main" r:embed="rId3"/>
                    </a:ext>
                  </a:extLst>
                </a:blip>
              </a:buBlip>
            </a:pPr>
            <a:r>
              <a:rPr lang="en-US" dirty="0"/>
              <a:t> Using disability as a punchline or mocking disability.</a:t>
            </a:r>
          </a:p>
          <a:p>
            <a:pPr>
              <a:lnSpc>
                <a:spcPct val="120000"/>
              </a:lnSpc>
              <a:buBlip>
                <a:blip r:embed="rId2">
                  <a:extLst>
                    <a:ext uri="{96DAC541-7B7A-43D3-8B79-37D633B846F1}">
                      <asvg:svgBlip xmlns:asvg="http://schemas.microsoft.com/office/drawing/2016/SVG/main" r:embed="rId3"/>
                    </a:ext>
                  </a:extLst>
                </a:blip>
              </a:buBlip>
            </a:pPr>
            <a:r>
              <a:rPr lang="en-US" dirty="0"/>
              <a:t>Talking to a disabled person like they’re a child.</a:t>
            </a:r>
          </a:p>
        </p:txBody>
      </p:sp>
      <p:sp>
        <p:nvSpPr>
          <p:cNvPr id="4" name="TextBox 3">
            <a:extLst>
              <a:ext uri="{FF2B5EF4-FFF2-40B4-BE49-F238E27FC236}">
                <a16:creationId xmlns:a16="http://schemas.microsoft.com/office/drawing/2014/main" id="{BFCE9A61-61A3-FD78-422F-81884561B7B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71199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man telling a blind woman, &quot;I don't even think of you as disabled!&quot;">
            <a:extLst>
              <a:ext uri="{FF2B5EF4-FFF2-40B4-BE49-F238E27FC236}">
                <a16:creationId xmlns:a16="http://schemas.microsoft.com/office/drawing/2014/main" id="{82277A7D-947B-5B59-59E5-57B4E056B0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80" y="702944"/>
            <a:ext cx="8206740" cy="6155056"/>
          </a:xfrm>
          <a:prstGeom prst="rect">
            <a:avLst/>
          </a:prstGeom>
        </p:spPr>
      </p:pic>
      <p:sp>
        <p:nvSpPr>
          <p:cNvPr id="2" name="Title 1"/>
          <p:cNvSpPr>
            <a:spLocks noGrp="1"/>
          </p:cNvSpPr>
          <p:nvPr>
            <p:ph type="title"/>
          </p:nvPr>
        </p:nvSpPr>
        <p:spPr/>
        <p:txBody>
          <a:bodyPr/>
          <a:lstStyle/>
          <a:p>
            <a:r>
              <a:rPr lang="en-US" b="1" dirty="0">
                <a:solidFill>
                  <a:srgbClr val="015A9D"/>
                </a:solidFill>
              </a:rPr>
              <a:t>Micro-Aggressions</a:t>
            </a:r>
          </a:p>
        </p:txBody>
      </p:sp>
      <p:sp>
        <p:nvSpPr>
          <p:cNvPr id="3" name="Content Placeholder 2"/>
          <p:cNvSpPr>
            <a:spLocks noGrp="1"/>
          </p:cNvSpPr>
          <p:nvPr>
            <p:ph idx="1"/>
          </p:nvPr>
        </p:nvSpPr>
        <p:spPr>
          <a:xfrm>
            <a:off x="673100" y="1828800"/>
            <a:ext cx="7886700" cy="2846070"/>
          </a:xfrm>
        </p:spPr>
        <p:txBody>
          <a:bodyPr>
            <a:normAutofit/>
          </a:bodyPr>
          <a:lstStyle/>
          <a:p>
            <a:pPr marL="0" marR="0" indent="0" algn="ctr">
              <a:buNone/>
            </a:pPr>
            <a:r>
              <a:rPr lang="en-US" sz="2400" dirty="0">
                <a:effectLst/>
                <a:latin typeface="Calibri" panose="020F0502020204030204" pitchFamily="34" charset="0"/>
                <a:ea typeface="Calibri" panose="020F0502020204030204" pitchFamily="34" charset="0"/>
              </a:rPr>
              <a:t>Micro-aggressions are everyday verbal or behavioral expressions that communicate a negative slight or insult in relation to someone’s gender identity, race, sex, disability, etc.</a:t>
            </a:r>
          </a:p>
        </p:txBody>
      </p:sp>
      <p:sp>
        <p:nvSpPr>
          <p:cNvPr id="4" name="TextBox 3">
            <a:extLst>
              <a:ext uri="{FF2B5EF4-FFF2-40B4-BE49-F238E27FC236}">
                <a16:creationId xmlns:a16="http://schemas.microsoft.com/office/drawing/2014/main" id="{BFCE9A61-61A3-FD78-422F-81884561B7B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283467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Micro-Aggressions</a:t>
            </a:r>
          </a:p>
        </p:txBody>
      </p:sp>
      <p:pic>
        <p:nvPicPr>
          <p:cNvPr id="10" name="Picture 9" descr="Diagram&#10;&#10;Description automatically generated">
            <a:extLst>
              <a:ext uri="{FF2B5EF4-FFF2-40B4-BE49-F238E27FC236}">
                <a16:creationId xmlns:a16="http://schemas.microsoft.com/office/drawing/2014/main" id="{66761AE9-1D78-E50E-8585-D1DCB0896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25992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on a stage&#10;&#10;Description automatically generated with medium confidence">
            <a:extLst>
              <a:ext uri="{FF2B5EF4-FFF2-40B4-BE49-F238E27FC236}">
                <a16:creationId xmlns:a16="http://schemas.microsoft.com/office/drawing/2014/main" id="{F001AC7A-523D-CA1A-70FA-FDCA3A96C8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425" y="2361331"/>
            <a:ext cx="5645150" cy="4233863"/>
          </a:xfrm>
          <a:prstGeom prst="rect">
            <a:avLst/>
          </a:prstGeom>
        </p:spPr>
      </p:pic>
      <p:sp>
        <p:nvSpPr>
          <p:cNvPr id="2" name="Title 1"/>
          <p:cNvSpPr>
            <a:spLocks noGrp="1"/>
          </p:cNvSpPr>
          <p:nvPr>
            <p:ph type="title"/>
          </p:nvPr>
        </p:nvSpPr>
        <p:spPr/>
        <p:txBody>
          <a:bodyPr/>
          <a:lstStyle/>
          <a:p>
            <a:r>
              <a:rPr lang="en-US" b="1" dirty="0">
                <a:solidFill>
                  <a:srgbClr val="015A9D"/>
                </a:solidFill>
              </a:rPr>
              <a:t>Systemic Ableism</a:t>
            </a:r>
          </a:p>
        </p:txBody>
      </p:sp>
      <p:sp>
        <p:nvSpPr>
          <p:cNvPr id="3" name="Content Placeholder 2"/>
          <p:cNvSpPr>
            <a:spLocks noGrp="1"/>
          </p:cNvSpPr>
          <p:nvPr>
            <p:ph idx="1"/>
          </p:nvPr>
        </p:nvSpPr>
        <p:spPr>
          <a:xfrm>
            <a:off x="497205" y="1861505"/>
            <a:ext cx="8149590" cy="2926080"/>
          </a:xfrm>
        </p:spPr>
        <p:txBody>
          <a:bodyPr>
            <a:normAutofit/>
          </a:bodyPr>
          <a:lstStyle/>
          <a:p>
            <a:pPr marL="0" indent="0" algn="ctr">
              <a:buNone/>
            </a:pPr>
            <a:r>
              <a:rPr lang="en-US" dirty="0">
                <a:effectLst/>
                <a:latin typeface="Calibri" panose="020F0502020204030204" pitchFamily="34" charset="0"/>
                <a:ea typeface="Calibri" panose="020F0502020204030204" pitchFamily="34" charset="0"/>
              </a:rPr>
              <a:t>Exclusion of people with disabilities when and where they are supposed to be protected by covered entities.</a:t>
            </a:r>
            <a:endParaRPr lang="en-US" dirty="0"/>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220388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Systemic Ableism</a:t>
            </a:r>
          </a:p>
        </p:txBody>
      </p:sp>
      <p:sp>
        <p:nvSpPr>
          <p:cNvPr id="3" name="Content Placeholder 2"/>
          <p:cNvSpPr>
            <a:spLocks noGrp="1"/>
          </p:cNvSpPr>
          <p:nvPr>
            <p:ph idx="1"/>
          </p:nvPr>
        </p:nvSpPr>
        <p:spPr>
          <a:xfrm>
            <a:off x="454342" y="2604455"/>
            <a:ext cx="8235315" cy="2926080"/>
          </a:xfrm>
        </p:spPr>
        <p:txBody>
          <a:bodyPr>
            <a:normAutofit/>
          </a:bodyPr>
          <a:lstStyle/>
          <a:p>
            <a:pPr marL="0" indent="0" algn="ctr">
              <a:buNone/>
            </a:pPr>
            <a:r>
              <a:rPr lang="en-US" sz="2400" dirty="0">
                <a:effectLst/>
                <a:ea typeface="Calibri" panose="020F0502020204030204" pitchFamily="34" charset="0"/>
                <a:cs typeface="Calibri" panose="020F0502020204030204" pitchFamily="34" charset="0"/>
              </a:rPr>
              <a:t>Before </a:t>
            </a:r>
            <a:r>
              <a:rPr lang="en-US" sz="2400" dirty="0">
                <a:effectLst/>
                <a:ea typeface="Calibri" panose="020F0502020204030204" pitchFamily="34" charset="0"/>
              </a:rPr>
              <a:t>Section 504 of the Rehabilitation Act</a:t>
            </a:r>
            <a:r>
              <a:rPr lang="en-US" sz="2400" dirty="0">
                <a:effectLst/>
                <a:ea typeface="Calibri" panose="020F0502020204030204" pitchFamily="34" charset="0"/>
                <a:cs typeface="Calibri" panose="020F0502020204030204" pitchFamily="34" charset="0"/>
              </a:rPr>
              <a:t>, the </a:t>
            </a:r>
            <a:r>
              <a:rPr lang="en-US" sz="2400" dirty="0">
                <a:effectLst/>
                <a:ea typeface="Calibri" panose="020F0502020204030204" pitchFamily="34" charset="0"/>
              </a:rPr>
              <a:t>Individuals with Disabilities Education Act</a:t>
            </a:r>
            <a:r>
              <a:rPr lang="en-US" sz="2400" dirty="0">
                <a:effectLst/>
                <a:ea typeface="Calibri" panose="020F0502020204030204" pitchFamily="34" charset="0"/>
                <a:cs typeface="Calibri" panose="020F0502020204030204" pitchFamily="34" charset="0"/>
              </a:rPr>
              <a:t>, and the </a:t>
            </a:r>
            <a:r>
              <a:rPr lang="en-US" sz="2400" dirty="0">
                <a:effectLst/>
                <a:ea typeface="Calibri" panose="020F0502020204030204" pitchFamily="34" charset="0"/>
              </a:rPr>
              <a:t>Americans with Disabilities Act</a:t>
            </a:r>
            <a:r>
              <a:rPr lang="en-US" sz="2400" dirty="0">
                <a:effectLst/>
                <a:ea typeface="Calibri" panose="020F0502020204030204" pitchFamily="34" charset="0"/>
                <a:cs typeface="Calibri" panose="020F0502020204030204" pitchFamily="34" charset="0"/>
              </a:rPr>
              <a:t>, it was perfectly legal to simply exclude disabled people from government services and employment, going to public schools, and even enter businesses and buy goods and services.</a:t>
            </a:r>
            <a:endParaRPr lang="en-US" sz="2400" dirty="0"/>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63265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Systemic Ableism</a:t>
            </a:r>
          </a:p>
        </p:txBody>
      </p:sp>
      <p:sp>
        <p:nvSpPr>
          <p:cNvPr id="3" name="Content Placeholder 2"/>
          <p:cNvSpPr>
            <a:spLocks noGrp="1"/>
          </p:cNvSpPr>
          <p:nvPr>
            <p:ph idx="1"/>
          </p:nvPr>
        </p:nvSpPr>
        <p:spPr>
          <a:xfrm>
            <a:off x="454342" y="1920240"/>
            <a:ext cx="8235315" cy="3610295"/>
          </a:xfrm>
        </p:spPr>
        <p:txBody>
          <a:bodyPr>
            <a:normAutofit/>
          </a:bodyPr>
          <a:lstStyle/>
          <a:p>
            <a:pPr marL="0" indent="0">
              <a:buNone/>
            </a:pPr>
            <a:r>
              <a:rPr lang="en-US" dirty="0">
                <a:effectLst/>
                <a:ea typeface="Calibri" panose="020F0502020204030204" pitchFamily="34" charset="0"/>
                <a:cs typeface="Calibri" panose="020F0502020204030204" pitchFamily="34" charset="0"/>
              </a:rPr>
              <a:t>Some examples of </a:t>
            </a:r>
            <a:r>
              <a:rPr lang="en-US" dirty="0">
                <a:ea typeface="Calibri" panose="020F0502020204030204" pitchFamily="34" charset="0"/>
                <a:cs typeface="Calibri" panose="020F0502020204030204" pitchFamily="34" charset="0"/>
              </a:rPr>
              <a:t>s</a:t>
            </a:r>
            <a:r>
              <a:rPr lang="en-US" dirty="0">
                <a:effectLst/>
                <a:ea typeface="Calibri" panose="020F0502020204030204" pitchFamily="34" charset="0"/>
                <a:cs typeface="Calibri" panose="020F0502020204030204" pitchFamily="34" charset="0"/>
              </a:rPr>
              <a:t>ystemic ableism are:</a:t>
            </a:r>
          </a:p>
          <a:p>
            <a:pPr lvl="1">
              <a:spcBef>
                <a:spcPts val="1000"/>
              </a:spcBef>
              <a:buBlip>
                <a:blip r:embed="rId2">
                  <a:extLst>
                    <a:ext uri="{96DAC541-7B7A-43D3-8B79-37D633B846F1}">
                      <asvg:svgBlip xmlns:asvg="http://schemas.microsoft.com/office/drawing/2016/SVG/main" r:embed="rId3"/>
                    </a:ext>
                  </a:extLst>
                </a:blip>
              </a:buBlip>
            </a:pPr>
            <a:r>
              <a:rPr lang="en-US" sz="2600" dirty="0"/>
              <a:t> </a:t>
            </a:r>
            <a:r>
              <a:rPr lang="en-US" sz="2200" dirty="0"/>
              <a:t>Establishments that fail to provide reasonable accommodations at work, education, and medical settings.</a:t>
            </a:r>
          </a:p>
          <a:p>
            <a:pPr lvl="1">
              <a:spcBef>
                <a:spcPts val="1000"/>
              </a:spcBef>
              <a:buBlip>
                <a:blip r:embed="rId2">
                  <a:extLst>
                    <a:ext uri="{96DAC541-7B7A-43D3-8B79-37D633B846F1}">
                      <asvg:svgBlip xmlns:asvg="http://schemas.microsoft.com/office/drawing/2016/SVG/main" r:embed="rId3"/>
                    </a:ext>
                  </a:extLst>
                </a:blip>
              </a:buBlip>
            </a:pPr>
            <a:r>
              <a:rPr lang="en-US" sz="2200" dirty="0"/>
              <a:t> Segregating students with disabilities into separate schools.</a:t>
            </a:r>
          </a:p>
          <a:p>
            <a:pPr lvl="1">
              <a:spcBef>
                <a:spcPts val="1000"/>
              </a:spcBef>
              <a:buBlip>
                <a:blip r:embed="rId2">
                  <a:extLst>
                    <a:ext uri="{96DAC541-7B7A-43D3-8B79-37D633B846F1}">
                      <asvg:svgBlip xmlns:asvg="http://schemas.microsoft.com/office/drawing/2016/SVG/main" r:embed="rId3"/>
                    </a:ext>
                  </a:extLst>
                </a:blip>
              </a:buBlip>
            </a:pPr>
            <a:r>
              <a:rPr lang="en-US" sz="2200" dirty="0"/>
              <a:t> Using restraint or seclusion to control people with disabilities.</a:t>
            </a:r>
          </a:p>
          <a:p>
            <a:pPr lvl="1">
              <a:spcBef>
                <a:spcPts val="1000"/>
              </a:spcBef>
              <a:buBlip>
                <a:blip r:embed="rId2">
                  <a:extLst>
                    <a:ext uri="{96DAC541-7B7A-43D3-8B79-37D633B846F1}">
                      <asvg:svgBlip xmlns:asvg="http://schemas.microsoft.com/office/drawing/2016/SVG/main" r:embed="rId3"/>
                    </a:ext>
                  </a:extLst>
                </a:blip>
              </a:buBlip>
            </a:pPr>
            <a:r>
              <a:rPr lang="en-US" sz="2200" dirty="0"/>
              <a:t> Failing to incorporate accessibility into building design plans.</a:t>
            </a:r>
          </a:p>
          <a:p>
            <a:pPr lvl="1">
              <a:spcBef>
                <a:spcPts val="1000"/>
              </a:spcBef>
              <a:buBlip>
                <a:blip r:embed="rId2">
                  <a:extLst>
                    <a:ext uri="{96DAC541-7B7A-43D3-8B79-37D633B846F1}">
                      <asvg:svgBlip xmlns:asvg="http://schemas.microsoft.com/office/drawing/2016/SVG/main" r:embed="rId3"/>
                    </a:ext>
                  </a:extLst>
                </a:blip>
              </a:buBlip>
            </a:pPr>
            <a:r>
              <a:rPr lang="en-US" sz="2200" dirty="0"/>
              <a:t> Creating inaccessible websites</a:t>
            </a:r>
          </a:p>
          <a:p>
            <a:pPr lvl="1">
              <a:spcBef>
                <a:spcPts val="1000"/>
              </a:spcBef>
              <a:buBlip>
                <a:blip r:embed="rId2">
                  <a:extLst>
                    <a:ext uri="{96DAC541-7B7A-43D3-8B79-37D633B846F1}">
                      <asvg:svgBlip xmlns:asvg="http://schemas.microsoft.com/office/drawing/2016/SVG/main" r:embed="rId3"/>
                    </a:ext>
                  </a:extLst>
                </a:blip>
              </a:buBlip>
            </a:pPr>
            <a:r>
              <a:rPr lang="en-US" sz="2200" dirty="0"/>
              <a:t> Buildings without braille on signs, elevator buttons, etc.</a:t>
            </a:r>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382722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Takeaways: </a:t>
            </a:r>
            <a:r>
              <a:rPr lang="en-US" b="1" dirty="0">
                <a:solidFill>
                  <a:srgbClr val="C00000"/>
                </a:solidFill>
              </a:rPr>
              <a:t>DON’Ts</a:t>
            </a:r>
          </a:p>
        </p:txBody>
      </p:sp>
      <p:sp>
        <p:nvSpPr>
          <p:cNvPr id="3" name="Content Placeholder 2"/>
          <p:cNvSpPr>
            <a:spLocks noGrp="1"/>
          </p:cNvSpPr>
          <p:nvPr>
            <p:ph idx="1"/>
          </p:nvPr>
        </p:nvSpPr>
        <p:spPr>
          <a:xfrm>
            <a:off x="454342" y="1920240"/>
            <a:ext cx="8235315" cy="3610295"/>
          </a:xfrm>
        </p:spPr>
        <p:txBody>
          <a:bodyPr>
            <a:normAutofit/>
          </a:bodyPr>
          <a:lstStyle/>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a typeface="Calibri" panose="020F0502020204030204" pitchFamily="34" charset="0"/>
              </a:rPr>
              <a:t> Touch a person with a disability or any of their equipment (including service animals) without consent.</a:t>
            </a:r>
          </a:p>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ffectLst/>
                <a:ea typeface="Calibri" panose="020F0502020204030204" pitchFamily="34" charset="0"/>
              </a:rPr>
              <a:t> Ask invasive questions.</a:t>
            </a:r>
          </a:p>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a typeface="Calibri" panose="020F0502020204030204" pitchFamily="34" charset="0"/>
              </a:rPr>
              <a:t> Assume you know what someone with a disability needs.</a:t>
            </a:r>
          </a:p>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ffectLst/>
                <a:ea typeface="Calibri" panose="020F0502020204030204" pitchFamily="34" charset="0"/>
              </a:rPr>
              <a:t> Speak on behalf of someone with a disability unless they explicitly as</a:t>
            </a:r>
            <a:r>
              <a:rPr lang="en-US" sz="2600" dirty="0">
                <a:solidFill>
                  <a:srgbClr val="333333"/>
                </a:solidFill>
                <a:ea typeface="Calibri" panose="020F0502020204030204" pitchFamily="34" charset="0"/>
              </a:rPr>
              <a:t>k you to.</a:t>
            </a:r>
            <a:endParaRPr lang="en-US" sz="2600" dirty="0">
              <a:effectLst/>
              <a:ea typeface="Calibri" panose="020F0502020204030204" pitchFamily="34" charset="0"/>
            </a:endParaRPr>
          </a:p>
          <a:p>
            <a:pPr>
              <a:buBlip>
                <a:blip r:embed="rId2">
                  <a:extLst>
                    <a:ext uri="{96DAC541-7B7A-43D3-8B79-37D633B846F1}">
                      <asvg:svgBlip xmlns:asvg="http://schemas.microsoft.com/office/drawing/2016/SVG/main" r:embed="rId3"/>
                    </a:ext>
                  </a:extLst>
                </a:blip>
              </a:buBlip>
            </a:pPr>
            <a:endParaRPr lang="en-US" sz="2600" dirty="0"/>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115306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US" sz="3700" spc="-150" dirty="0"/>
              <a:t>Sheila Styron, ACTCP Disability Rights Advocate</a:t>
            </a:r>
          </a:p>
        </p:txBody>
      </p:sp>
      <p:sp>
        <p:nvSpPr>
          <p:cNvPr id="3" name="Content Placeholder 2"/>
          <p:cNvSpPr>
            <a:spLocks noGrp="1"/>
          </p:cNvSpPr>
          <p:nvPr>
            <p:ph idx="1"/>
          </p:nvPr>
        </p:nvSpPr>
        <p:spPr>
          <a:xfrm>
            <a:off x="3724073" y="2438400"/>
            <a:ext cx="4939867" cy="3785419"/>
          </a:xfrm>
        </p:spPr>
        <p:txBody>
          <a:bodyPr>
            <a:normAutofit/>
          </a:bodyPr>
          <a:lstStyle/>
          <a:p>
            <a:pPr marL="0" indent="0">
              <a:buNone/>
            </a:pPr>
            <a:r>
              <a:rPr lang="en-US" sz="1400" dirty="0"/>
              <a:t>Sheila Styron works as a Disability Rights Advocate and Blindness Low Vision Specialist for The Whole Person in Kansas City. Not only is she the first person who is blind to have become certified as an ADA Coordinator and Trainer, but she has also served two terms as president of Guide Dog Users, Inc. and two terms as Board Chair of Learning Ally in Los Angeles. Sheila is a strong advocate for eliminating barriers for people living with disabilities. Because of her advocacy, Sheila promotes public transportation, has worked with the Department of Justice on its revised definition of service animals, participated in designing accessible tours for the Getty Museum in LA and the Nelson-Atkins Museum of Art in KC, and provides accessible outdoor experiences for people who are blind or have low vision. </a:t>
            </a:r>
          </a:p>
          <a:p>
            <a:pPr marL="0" indent="0">
              <a:buNone/>
            </a:pPr>
            <a:r>
              <a:rPr lang="en-US" sz="1400" dirty="0"/>
              <a:t>Formerly a professional musician, Sheila enjoys playing the ukulele. She also enjoys doing yoga, cross-country skiing, and adventures like swimming with dolphins and skydiving!</a:t>
            </a:r>
          </a:p>
        </p:txBody>
      </p:sp>
      <p:pic>
        <p:nvPicPr>
          <p:cNvPr id="6" name="Picture 5" descr="A close-up of a person smiling&#10;&#10;Description automatically generated">
            <a:extLst>
              <a:ext uri="{FF2B5EF4-FFF2-40B4-BE49-F238E27FC236}">
                <a16:creationId xmlns:a16="http://schemas.microsoft.com/office/drawing/2014/main" id="{097002D2-46CA-C5B4-0333-9EFDA4C3F2FB}"/>
              </a:ext>
            </a:extLst>
          </p:cNvPr>
          <p:cNvPicPr>
            <a:picLocks noChangeAspect="1"/>
          </p:cNvPicPr>
          <p:nvPr/>
        </p:nvPicPr>
        <p:blipFill rotWithShape="1">
          <a:blip r:embed="rId3">
            <a:extLst>
              <a:ext uri="{28A0092B-C50C-407E-A947-70E740481C1C}">
                <a14:useLocalDpi xmlns:a14="http://schemas.microsoft.com/office/drawing/2010/main" val="0"/>
              </a:ext>
            </a:extLst>
          </a:blip>
          <a:srcRect l="13203" r="19203"/>
          <a:stretch/>
        </p:blipFill>
        <p:spPr>
          <a:xfrm>
            <a:off x="21" y="10"/>
            <a:ext cx="3006070" cy="5929691"/>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719D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90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Takeaways: </a:t>
            </a:r>
            <a:r>
              <a:rPr lang="en-US" b="1" dirty="0">
                <a:solidFill>
                  <a:schemeClr val="accent6"/>
                </a:solidFill>
              </a:rPr>
              <a:t>DOs</a:t>
            </a:r>
          </a:p>
        </p:txBody>
      </p:sp>
      <p:sp>
        <p:nvSpPr>
          <p:cNvPr id="3" name="Content Placeholder 2"/>
          <p:cNvSpPr>
            <a:spLocks noGrp="1"/>
          </p:cNvSpPr>
          <p:nvPr>
            <p:ph idx="1"/>
          </p:nvPr>
        </p:nvSpPr>
        <p:spPr>
          <a:xfrm>
            <a:off x="454342" y="1920240"/>
            <a:ext cx="8235315" cy="3610295"/>
          </a:xfrm>
        </p:spPr>
        <p:txBody>
          <a:bodyPr>
            <a:normAutofit/>
          </a:bodyPr>
          <a:lstStyle/>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ffectLst/>
                <a:ea typeface="Calibri" panose="020F0502020204030204" pitchFamily="34" charset="0"/>
              </a:rPr>
              <a:t> Believe people when they disclose a disability to you.</a:t>
            </a:r>
          </a:p>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a typeface="Calibri" panose="020F0502020204030204" pitchFamily="34" charset="0"/>
              </a:rPr>
              <a:t> Listen to people when they request an accommodation.</a:t>
            </a:r>
          </a:p>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ffectLst/>
                <a:ea typeface="Calibri" panose="020F0502020204030204" pitchFamily="34" charset="0"/>
              </a:rPr>
              <a:t> Become familiar with people-first language and appropriate disability etiquette.</a:t>
            </a:r>
          </a:p>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a typeface="Calibri" panose="020F0502020204030204" pitchFamily="34" charset="0"/>
              </a:rPr>
              <a:t> Talk about disability with children and young people.</a:t>
            </a:r>
          </a:p>
          <a:p>
            <a:pPr>
              <a:spcBef>
                <a:spcPts val="2000"/>
              </a:spcBef>
              <a:buBlip>
                <a:blip r:embed="rId2">
                  <a:extLst>
                    <a:ext uri="{96DAC541-7B7A-43D3-8B79-37D633B846F1}">
                      <asvg:svgBlip xmlns:asvg="http://schemas.microsoft.com/office/drawing/2016/SVG/main" r:embed="rId3"/>
                    </a:ext>
                  </a:extLst>
                </a:blip>
              </a:buBlip>
            </a:pPr>
            <a:r>
              <a:rPr lang="en-US" sz="2600" dirty="0">
                <a:solidFill>
                  <a:srgbClr val="333333"/>
                </a:solidFill>
                <a:effectLst/>
                <a:ea typeface="Calibri" panose="020F0502020204030204" pitchFamily="34" charset="0"/>
              </a:rPr>
              <a:t> Incorporate accessibility into your event planning.</a:t>
            </a:r>
          </a:p>
          <a:p>
            <a:pPr marL="0" indent="0">
              <a:spcBef>
                <a:spcPts val="2000"/>
              </a:spcBef>
              <a:buNone/>
            </a:pPr>
            <a:endParaRPr lang="en-US" sz="2200" dirty="0"/>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5565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Takeaways</a:t>
            </a:r>
          </a:p>
        </p:txBody>
      </p:sp>
      <p:sp>
        <p:nvSpPr>
          <p:cNvPr id="3" name="Content Placeholder 2"/>
          <p:cNvSpPr>
            <a:spLocks noGrp="1"/>
          </p:cNvSpPr>
          <p:nvPr>
            <p:ph idx="1"/>
          </p:nvPr>
        </p:nvSpPr>
        <p:spPr>
          <a:xfrm>
            <a:off x="454342" y="2361331"/>
            <a:ext cx="8235315" cy="3169204"/>
          </a:xfrm>
        </p:spPr>
        <p:txBody>
          <a:bodyPr>
            <a:normAutofit/>
          </a:bodyPr>
          <a:lstStyle/>
          <a:p>
            <a:pPr marL="0" marR="0" lvl="0" indent="0" algn="ctr">
              <a:buSzPts val="1000"/>
              <a:buNone/>
              <a:tabLst>
                <a:tab pos="457200" algn="l"/>
              </a:tabLst>
            </a:pPr>
            <a:r>
              <a:rPr lang="en-US" sz="3200" b="1" dirty="0">
                <a:effectLst/>
                <a:ea typeface="Calibri" panose="020F0502020204030204" pitchFamily="34" charset="0"/>
              </a:rPr>
              <a:t>Make sure people with disabilities are at the table where decisions are being made which will affect their work and community lives. It is much easier to build in accessibility from the outset than to go back and make fixes.</a:t>
            </a:r>
            <a:endParaRPr lang="en-US" sz="3200" dirty="0">
              <a:effectLst/>
              <a:ea typeface="Calibri" panose="020F0502020204030204" pitchFamily="34" charset="0"/>
            </a:endParaRPr>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93136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0E075FF8-31CA-CFBB-3F6C-236DAAB75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87877"/>
            <a:ext cx="9143999" cy="6858000"/>
          </a:xfrm>
          <a:prstGeom prst="rect">
            <a:avLst/>
          </a:prstGeom>
        </p:spPr>
      </p:pic>
      <p:sp>
        <p:nvSpPr>
          <p:cNvPr id="2" name="Title 1"/>
          <p:cNvSpPr>
            <a:spLocks noGrp="1"/>
          </p:cNvSpPr>
          <p:nvPr>
            <p:ph type="title"/>
          </p:nvPr>
        </p:nvSpPr>
        <p:spPr/>
        <p:txBody>
          <a:bodyPr/>
          <a:lstStyle/>
          <a:p>
            <a:r>
              <a:rPr lang="en-US" b="1" dirty="0">
                <a:solidFill>
                  <a:srgbClr val="015A9D"/>
                </a:solidFill>
              </a:rPr>
              <a:t>Thank you!</a:t>
            </a:r>
          </a:p>
        </p:txBody>
      </p:sp>
      <p:sp>
        <p:nvSpPr>
          <p:cNvPr id="4" name="Content Placeholder 2">
            <a:extLst>
              <a:ext uri="{FF2B5EF4-FFF2-40B4-BE49-F238E27FC236}">
                <a16:creationId xmlns:a16="http://schemas.microsoft.com/office/drawing/2014/main" id="{32E0AEA7-CA1A-9E63-72B7-E5871B5F8A38}"/>
              </a:ext>
            </a:extLst>
          </p:cNvPr>
          <p:cNvSpPr>
            <a:spLocks noGrp="1"/>
          </p:cNvSpPr>
          <p:nvPr>
            <p:ph idx="1"/>
          </p:nvPr>
        </p:nvSpPr>
        <p:spPr>
          <a:xfrm>
            <a:off x="454342" y="2079309"/>
            <a:ext cx="8235315" cy="868680"/>
          </a:xfrm>
        </p:spPr>
        <p:txBody>
          <a:bodyPr>
            <a:normAutofit/>
          </a:bodyPr>
          <a:lstStyle/>
          <a:p>
            <a:pPr marL="0" indent="0" algn="ctr">
              <a:buNone/>
            </a:pPr>
            <a:r>
              <a:rPr lang="en-US" sz="3600" dirty="0">
                <a:solidFill>
                  <a:srgbClr val="333333"/>
                </a:solidFill>
                <a:effectLst/>
                <a:ea typeface="Calibri" panose="020F0502020204030204" pitchFamily="34" charset="0"/>
              </a:rPr>
              <a:t>Questions?</a:t>
            </a:r>
            <a:endParaRPr lang="en-US" sz="3600" dirty="0"/>
          </a:p>
        </p:txBody>
      </p:sp>
      <p:sp>
        <p:nvSpPr>
          <p:cNvPr id="7" name="TextBox 6">
            <a:extLst>
              <a:ext uri="{FF2B5EF4-FFF2-40B4-BE49-F238E27FC236}">
                <a16:creationId xmlns:a16="http://schemas.microsoft.com/office/drawing/2014/main" id="{1E2B5761-6E7F-264A-F62F-62ACA7D72C1C}"/>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412193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 Resources</a:t>
            </a:r>
          </a:p>
        </p:txBody>
      </p:sp>
      <p:sp>
        <p:nvSpPr>
          <p:cNvPr id="3" name="Content Placeholder 2"/>
          <p:cNvSpPr>
            <a:spLocks noGrp="1"/>
          </p:cNvSpPr>
          <p:nvPr>
            <p:ph idx="1"/>
          </p:nvPr>
        </p:nvSpPr>
        <p:spPr/>
        <p:txBody>
          <a:bodyPr>
            <a:normAutofit/>
          </a:bodyPr>
          <a:lstStyle/>
          <a:p>
            <a:pPr marL="0" marR="0" lvl="0" indent="0">
              <a:spcBef>
                <a:spcPts val="0"/>
              </a:spcBef>
              <a:spcAft>
                <a:spcPts val="0"/>
              </a:spcAft>
              <a:buNone/>
            </a:pPr>
            <a:r>
              <a:rPr lang="en-US" sz="2400" dirty="0">
                <a:effectLst/>
                <a:ea typeface="Times New Roman" panose="02020603050405020304" pitchFamily="18" charset="0"/>
              </a:rPr>
              <a:t>References/Resources: Ableism 101: What it is, what it looks like, and what we can do to fix it: https://www.accessliving.org/newsroom/blog/ableism-101/</a:t>
            </a:r>
            <a:r>
              <a:rPr lang="en-US" sz="2400" dirty="0">
                <a:effectLst/>
                <a:ea typeface="Calibri" panose="020F0502020204030204" pitchFamily="34" charset="0"/>
              </a:rPr>
              <a:t>  </a:t>
            </a:r>
          </a:p>
          <a:p>
            <a:pPr marL="0" marR="0" indent="0">
              <a:spcBef>
                <a:spcPts val="0"/>
              </a:spcBef>
              <a:spcAft>
                <a:spcPts val="0"/>
              </a:spcAft>
              <a:buNone/>
            </a:pPr>
            <a:endParaRPr lang="en-US" sz="2400" dirty="0">
              <a:effectLst/>
              <a:ea typeface="Times New Roman" panose="02020603050405020304" pitchFamily="18" charset="0"/>
            </a:endParaRPr>
          </a:p>
          <a:p>
            <a:pPr marL="0" marR="0" indent="0">
              <a:spcBef>
                <a:spcPts val="0"/>
              </a:spcBef>
              <a:spcAft>
                <a:spcPts val="0"/>
              </a:spcAft>
              <a:buNone/>
            </a:pPr>
            <a:endParaRPr lang="en-US" sz="2400" dirty="0">
              <a:ea typeface="Times New Roman" panose="02020603050405020304" pitchFamily="18" charset="0"/>
            </a:endParaRPr>
          </a:p>
          <a:p>
            <a:pPr marL="0" marR="0" indent="0">
              <a:spcBef>
                <a:spcPts val="0"/>
              </a:spcBef>
              <a:spcAft>
                <a:spcPts val="0"/>
              </a:spcAft>
              <a:buNone/>
            </a:pPr>
            <a:r>
              <a:rPr lang="en-US" sz="2400" dirty="0">
                <a:effectLst/>
                <a:ea typeface="Times New Roman" panose="02020603050405020304" pitchFamily="18" charset="0"/>
              </a:rPr>
              <a:t>Words Matter, And It’s Time To Explore The Meaning Of “Ableism.”: https://www.forbes.com/sites/andrewpulrang/2020/10/25/words-matter-and-its-time-to-explore-the-meaning-of-ableism/?sh=4a82fbea7162 </a:t>
            </a:r>
            <a:endParaRPr lang="en-US" sz="2400" dirty="0">
              <a:effectLst/>
              <a:ea typeface="Calibri" panose="020F0502020204030204" pitchFamily="34" charset="0"/>
            </a:endParaRPr>
          </a:p>
        </p:txBody>
      </p:sp>
    </p:spTree>
    <p:extLst>
      <p:ext uri="{BB962C8B-B14F-4D97-AF65-F5344CB8AC3E}">
        <p14:creationId xmlns:p14="http://schemas.microsoft.com/office/powerpoint/2010/main" val="26946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Learning Objectives</a:t>
            </a:r>
          </a:p>
        </p:txBody>
      </p:sp>
      <p:sp>
        <p:nvSpPr>
          <p:cNvPr id="3" name="Content Placeholder 2"/>
          <p:cNvSpPr>
            <a:spLocks noGrp="1"/>
          </p:cNvSpPr>
          <p:nvPr>
            <p:ph idx="1"/>
          </p:nvPr>
        </p:nvSpPr>
        <p:spPr/>
        <p:txBody>
          <a:bodyPr>
            <a:normAutofit/>
          </a:bodyPr>
          <a:lstStyle/>
          <a:p>
            <a:pPr>
              <a:spcBef>
                <a:spcPts val="2000"/>
              </a:spcBef>
              <a:buClr>
                <a:srgbClr val="015A9D"/>
              </a:buClr>
              <a:buBlip>
                <a:blip r:embed="rId2">
                  <a:extLst>
                    <a:ext uri="{96DAC541-7B7A-43D3-8B79-37D633B846F1}">
                      <asvg:svgBlip xmlns:asvg="http://schemas.microsoft.com/office/drawing/2016/SVG/main" r:embed="rId3"/>
                    </a:ext>
                  </a:extLst>
                </a:blip>
              </a:buBlip>
            </a:pPr>
            <a:r>
              <a:rPr lang="en-US" sz="2400" dirty="0"/>
              <a:t> To recognize that our human commonalities </a:t>
            </a:r>
            <a:r>
              <a:rPr lang="en-US" sz="2400" b="1" dirty="0"/>
              <a:t>far outweigh</a:t>
            </a:r>
            <a:r>
              <a:rPr lang="en-US" sz="2400" dirty="0"/>
              <a:t>        the differences you may associate with having a disability.</a:t>
            </a:r>
          </a:p>
          <a:p>
            <a:pPr>
              <a:spcBef>
                <a:spcPts val="2000"/>
              </a:spcBef>
              <a:buClr>
                <a:srgbClr val="015A9D"/>
              </a:buClr>
              <a:buBlip>
                <a:blip r:embed="rId2">
                  <a:extLst>
                    <a:ext uri="{96DAC541-7B7A-43D3-8B79-37D633B846F1}">
                      <asvg:svgBlip xmlns:asvg="http://schemas.microsoft.com/office/drawing/2016/SVG/main" r:embed="rId3"/>
                    </a:ext>
                  </a:extLst>
                </a:blip>
              </a:buBlip>
            </a:pPr>
            <a:r>
              <a:rPr lang="en-US" sz="2400" dirty="0"/>
              <a:t> To know how to avoid the pitfalls of making inadvertent  assumptions about people with disabilities.</a:t>
            </a:r>
          </a:p>
          <a:p>
            <a:pPr>
              <a:spcBef>
                <a:spcPts val="2000"/>
              </a:spcBef>
              <a:buClr>
                <a:srgbClr val="015A9D"/>
              </a:buClr>
              <a:buBlip>
                <a:blip r:embed="rId2">
                  <a:extLst>
                    <a:ext uri="{96DAC541-7B7A-43D3-8B79-37D633B846F1}">
                      <asvg:svgBlip xmlns:asvg="http://schemas.microsoft.com/office/drawing/2016/SVG/main" r:embed="rId3"/>
                    </a:ext>
                  </a:extLst>
                </a:blip>
              </a:buBlip>
            </a:pPr>
            <a:r>
              <a:rPr lang="en-US" sz="2400" dirty="0"/>
              <a:t> To understand how virtual, physical, and personal barriers encountered by this population effect their lives and relationships.</a:t>
            </a:r>
          </a:p>
          <a:p>
            <a:pPr>
              <a:spcBef>
                <a:spcPts val="2000"/>
              </a:spcBef>
              <a:buClr>
                <a:srgbClr val="015A9D"/>
              </a:buClr>
              <a:buBlip>
                <a:blip r:embed="rId2">
                  <a:extLst>
                    <a:ext uri="{96DAC541-7B7A-43D3-8B79-37D633B846F1}">
                      <asvg:svgBlip xmlns:asvg="http://schemas.microsoft.com/office/drawing/2016/SVG/main" r:embed="rId3"/>
                    </a:ext>
                  </a:extLst>
                </a:blip>
              </a:buBlip>
            </a:pPr>
            <a:r>
              <a:rPr lang="en-US" sz="2400" dirty="0"/>
              <a:t> To see that appropriate communication and respect are the keys to successfully interacting with people with disabilities.</a:t>
            </a:r>
          </a:p>
        </p:txBody>
      </p:sp>
      <p:sp>
        <p:nvSpPr>
          <p:cNvPr id="7" name="TextBox 6">
            <a:extLst>
              <a:ext uri="{FF2B5EF4-FFF2-40B4-BE49-F238E27FC236}">
                <a16:creationId xmlns:a16="http://schemas.microsoft.com/office/drawing/2014/main" id="{E3952EEA-44BB-6E01-73B2-E26F6E809A6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140106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952EEA-44BB-6E01-73B2-E26F6E809A6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pic>
        <p:nvPicPr>
          <p:cNvPr id="8" name="Picture 7" descr="Logo&#10;&#10;Description automatically generated with medium confidence">
            <a:extLst>
              <a:ext uri="{FF2B5EF4-FFF2-40B4-BE49-F238E27FC236}">
                <a16:creationId xmlns:a16="http://schemas.microsoft.com/office/drawing/2014/main" id="{BD62F3B8-E75E-B33C-255A-7F2539785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301291"/>
            <a:ext cx="4139191" cy="1110649"/>
          </a:xfrm>
          <a:prstGeom prst="rect">
            <a:avLst/>
          </a:prstGeom>
        </p:spPr>
      </p:pic>
      <p:sp>
        <p:nvSpPr>
          <p:cNvPr id="11" name="Content Placeholder 2">
            <a:extLst>
              <a:ext uri="{FF2B5EF4-FFF2-40B4-BE49-F238E27FC236}">
                <a16:creationId xmlns:a16="http://schemas.microsoft.com/office/drawing/2014/main" id="{ACFCFB91-CDA2-770C-4419-93226708C90B}"/>
              </a:ext>
            </a:extLst>
          </p:cNvPr>
          <p:cNvSpPr>
            <a:spLocks noGrp="1"/>
          </p:cNvSpPr>
          <p:nvPr>
            <p:ph idx="1"/>
          </p:nvPr>
        </p:nvSpPr>
        <p:spPr>
          <a:xfrm>
            <a:off x="628650" y="1846981"/>
            <a:ext cx="7886700" cy="3639420"/>
          </a:xfrm>
        </p:spPr>
        <p:txBody>
          <a:bodyPr>
            <a:normAutofit fontScale="92500" lnSpcReduction="10000"/>
          </a:bodyPr>
          <a:lstStyle/>
          <a:p>
            <a:pPr marL="0" indent="0">
              <a:spcBef>
                <a:spcPts val="2000"/>
              </a:spcBef>
              <a:buNone/>
            </a:pPr>
            <a:r>
              <a:rPr lang="en-US" b="1" dirty="0"/>
              <a:t>Mission: </a:t>
            </a:r>
            <a:r>
              <a:rPr lang="en-US" b="0" i="0" dirty="0">
                <a:solidFill>
                  <a:srgbClr val="222222"/>
                </a:solidFill>
                <a:effectLst/>
              </a:rPr>
              <a:t>The Whole Person connects people with disabilities to the resources they need by supporting independent choice and advocating for positive change in the community.</a:t>
            </a:r>
          </a:p>
          <a:p>
            <a:pPr marL="0" indent="0">
              <a:spcBef>
                <a:spcPts val="2000"/>
              </a:spcBef>
              <a:buNone/>
            </a:pPr>
            <a:r>
              <a:rPr lang="en-US" b="1" dirty="0">
                <a:solidFill>
                  <a:srgbClr val="222222"/>
                </a:solidFill>
              </a:rPr>
              <a:t>Vision: </a:t>
            </a:r>
            <a:r>
              <a:rPr lang="en-US" b="0" i="0" dirty="0">
                <a:solidFill>
                  <a:srgbClr val="222222"/>
                </a:solidFill>
                <a:effectLst/>
              </a:rPr>
              <a:t>The Whole Person envisions a fully accessible community where opportunities and choices are not limited by disability.</a:t>
            </a:r>
          </a:p>
          <a:p>
            <a:pPr marL="0" indent="0">
              <a:spcBef>
                <a:spcPts val="2000"/>
              </a:spcBef>
              <a:buNone/>
            </a:pPr>
            <a:r>
              <a:rPr lang="en-US" b="1" dirty="0">
                <a:solidFill>
                  <a:srgbClr val="222222"/>
                </a:solidFill>
              </a:rPr>
              <a:t>Core Values: </a:t>
            </a:r>
            <a:r>
              <a:rPr lang="en-US" b="0" i="0" dirty="0">
                <a:solidFill>
                  <a:srgbClr val="222222"/>
                </a:solidFill>
                <a:effectLst/>
              </a:rPr>
              <a:t>Respect; Integrity; Inclusiveness; Commitment; and Collaboration.</a:t>
            </a:r>
            <a:endParaRPr lang="en-US" dirty="0"/>
          </a:p>
        </p:txBody>
      </p:sp>
    </p:spTree>
    <p:extLst>
      <p:ext uri="{BB962C8B-B14F-4D97-AF65-F5344CB8AC3E}">
        <p14:creationId xmlns:p14="http://schemas.microsoft.com/office/powerpoint/2010/main" val="226903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on a stage&#10;&#10;Description automatically generated">
            <a:extLst>
              <a:ext uri="{FF2B5EF4-FFF2-40B4-BE49-F238E27FC236}">
                <a16:creationId xmlns:a16="http://schemas.microsoft.com/office/drawing/2014/main" id="{5B1E4A58-568B-FA82-6611-8D8713D65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lstStyle/>
          <a:p>
            <a:r>
              <a:rPr lang="en-US" b="1" dirty="0">
                <a:solidFill>
                  <a:srgbClr val="015A9D"/>
                </a:solidFill>
              </a:rPr>
              <a:t>Disability</a:t>
            </a:r>
          </a:p>
        </p:txBody>
      </p:sp>
      <p:sp>
        <p:nvSpPr>
          <p:cNvPr id="3" name="Content Placeholder 2"/>
          <p:cNvSpPr>
            <a:spLocks noGrp="1"/>
          </p:cNvSpPr>
          <p:nvPr>
            <p:ph idx="1"/>
          </p:nvPr>
        </p:nvSpPr>
        <p:spPr>
          <a:xfrm>
            <a:off x="628650" y="1825625"/>
            <a:ext cx="7886700" cy="3980815"/>
          </a:xfrm>
        </p:spPr>
        <p:txBody>
          <a:bodyPr>
            <a:normAutofit/>
          </a:bodyPr>
          <a:lstStyle/>
          <a:p>
            <a:pPr>
              <a:buBlip>
                <a:blip r:embed="rId3">
                  <a:extLst>
                    <a:ext uri="{96DAC541-7B7A-43D3-8B79-37D633B846F1}">
                      <asvg:svgBlip xmlns:asvg="http://schemas.microsoft.com/office/drawing/2016/SVG/main" r:embed="rId4"/>
                    </a:ext>
                  </a:extLst>
                </a:blip>
              </a:buBlip>
            </a:pPr>
            <a:r>
              <a:rPr lang="en-US" dirty="0"/>
              <a:t> Disability is a </a:t>
            </a:r>
            <a:r>
              <a:rPr lang="en-US" i="1" dirty="0"/>
              <a:t>normal</a:t>
            </a:r>
            <a:r>
              <a:rPr lang="en-US" dirty="0"/>
              <a:t> and </a:t>
            </a:r>
            <a:r>
              <a:rPr lang="en-US" i="1" dirty="0"/>
              <a:t>inevitable</a:t>
            </a:r>
            <a:r>
              <a:rPr lang="en-US" dirty="0"/>
              <a:t> part of the human experience.</a:t>
            </a:r>
          </a:p>
          <a:p>
            <a:pPr>
              <a:buBlip>
                <a:blip r:embed="rId3">
                  <a:extLst>
                    <a:ext uri="{96DAC541-7B7A-43D3-8B79-37D633B846F1}">
                      <asvg:svgBlip xmlns:asvg="http://schemas.microsoft.com/office/drawing/2016/SVG/main" r:embed="rId4"/>
                    </a:ext>
                  </a:extLst>
                </a:blip>
              </a:buBlip>
            </a:pPr>
            <a:r>
              <a:rPr lang="en-US" dirty="0"/>
              <a:t> </a:t>
            </a:r>
            <a:r>
              <a:rPr lang="en-US" i="0" dirty="0">
                <a:solidFill>
                  <a:srgbClr val="202124"/>
                </a:solidFill>
                <a:effectLst/>
              </a:rPr>
              <a:t>The disability community is the </a:t>
            </a:r>
            <a:r>
              <a:rPr lang="en-US" i="1" dirty="0">
                <a:solidFill>
                  <a:srgbClr val="202124"/>
                </a:solidFill>
                <a:effectLst/>
              </a:rPr>
              <a:t>only</a:t>
            </a:r>
            <a:r>
              <a:rPr lang="en-US" i="0" dirty="0">
                <a:solidFill>
                  <a:srgbClr val="202124"/>
                </a:solidFill>
                <a:effectLst/>
              </a:rPr>
              <a:t> minority group that </a:t>
            </a:r>
            <a:r>
              <a:rPr lang="en-US" i="1" dirty="0">
                <a:solidFill>
                  <a:srgbClr val="202124"/>
                </a:solidFill>
                <a:effectLst/>
              </a:rPr>
              <a:t>anyone</a:t>
            </a:r>
            <a:r>
              <a:rPr lang="en-US" i="0" dirty="0">
                <a:solidFill>
                  <a:srgbClr val="202124"/>
                </a:solidFill>
                <a:effectLst/>
              </a:rPr>
              <a:t> can join at </a:t>
            </a:r>
            <a:r>
              <a:rPr lang="en-US" i="1" dirty="0">
                <a:solidFill>
                  <a:srgbClr val="202124"/>
                </a:solidFill>
                <a:effectLst/>
              </a:rPr>
              <a:t>any time</a:t>
            </a:r>
            <a:r>
              <a:rPr lang="en-US" i="0" dirty="0">
                <a:solidFill>
                  <a:srgbClr val="202124"/>
                </a:solidFill>
                <a:effectLst/>
              </a:rPr>
              <a:t>.</a:t>
            </a:r>
          </a:p>
          <a:p>
            <a:pPr>
              <a:buBlip>
                <a:blip r:embed="rId3">
                  <a:extLst>
                    <a:ext uri="{96DAC541-7B7A-43D3-8B79-37D633B846F1}">
                      <asvg:svgBlip xmlns:asvg="http://schemas.microsoft.com/office/drawing/2016/SVG/main" r:embed="rId4"/>
                    </a:ext>
                  </a:extLst>
                </a:blip>
              </a:buBlip>
            </a:pPr>
            <a:r>
              <a:rPr lang="en-US" dirty="0">
                <a:solidFill>
                  <a:srgbClr val="202124"/>
                </a:solidFill>
              </a:rPr>
              <a:t> 26% of the population (1 in 4 people) are living with a disability right now.</a:t>
            </a:r>
          </a:p>
          <a:p>
            <a:pPr marL="0" indent="0">
              <a:buNone/>
            </a:pPr>
            <a:endParaRPr lang="en-US" dirty="0"/>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322954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on a stage&#10;&#10;Description automatically generated">
            <a:extLst>
              <a:ext uri="{FF2B5EF4-FFF2-40B4-BE49-F238E27FC236}">
                <a16:creationId xmlns:a16="http://schemas.microsoft.com/office/drawing/2014/main" id="{AC9B1F25-C290-59AA-0E8D-0C030687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p:txBody>
          <a:bodyPr/>
          <a:lstStyle/>
          <a:p>
            <a:r>
              <a:rPr lang="en-US" b="1" dirty="0">
                <a:solidFill>
                  <a:srgbClr val="015A9D"/>
                </a:solidFill>
              </a:rPr>
              <a:t>Ableism</a:t>
            </a:r>
          </a:p>
        </p:txBody>
      </p:sp>
      <p:sp>
        <p:nvSpPr>
          <p:cNvPr id="3" name="Content Placeholder 2"/>
          <p:cNvSpPr>
            <a:spLocks noGrp="1"/>
          </p:cNvSpPr>
          <p:nvPr>
            <p:ph idx="1"/>
          </p:nvPr>
        </p:nvSpPr>
        <p:spPr>
          <a:xfrm>
            <a:off x="628650" y="2361331"/>
            <a:ext cx="7886700" cy="2926080"/>
          </a:xfrm>
        </p:spPr>
        <p:txBody>
          <a:bodyPr>
            <a:normAutofit/>
          </a:bodyPr>
          <a:lstStyle/>
          <a:p>
            <a:pPr marL="0" indent="0" algn="ctr">
              <a:buNone/>
            </a:pPr>
            <a:r>
              <a:rPr lang="en-US" dirty="0"/>
              <a:t> Ableism is the discrimination of and social prejudice against people with disabilities.  </a:t>
            </a:r>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363116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Ableism</a:t>
            </a:r>
          </a:p>
        </p:txBody>
      </p:sp>
      <p:sp>
        <p:nvSpPr>
          <p:cNvPr id="3" name="Content Placeholder 2"/>
          <p:cNvSpPr>
            <a:spLocks noGrp="1"/>
          </p:cNvSpPr>
          <p:nvPr>
            <p:ph idx="1"/>
          </p:nvPr>
        </p:nvSpPr>
        <p:spPr>
          <a:xfrm>
            <a:off x="628650" y="1825625"/>
            <a:ext cx="7886700" cy="3980815"/>
          </a:xfrm>
        </p:spPr>
        <p:txBody>
          <a:bodyPr>
            <a:normAutofit/>
          </a:bodyPr>
          <a:lstStyle/>
          <a:p>
            <a:pPr>
              <a:spcBef>
                <a:spcPts val="2000"/>
              </a:spcBef>
              <a:buBlip>
                <a:blip r:embed="rId2">
                  <a:extLst>
                    <a:ext uri="{96DAC541-7B7A-43D3-8B79-37D633B846F1}">
                      <asvg:svgBlip xmlns:asvg="http://schemas.microsoft.com/office/drawing/2016/SVG/main" r:embed="rId3"/>
                    </a:ext>
                  </a:extLst>
                </a:blip>
              </a:buBlip>
            </a:pPr>
            <a:r>
              <a:rPr lang="en-US" dirty="0"/>
              <a:t> Ableism defines people by their disability.</a:t>
            </a:r>
          </a:p>
          <a:p>
            <a:pPr>
              <a:spcBef>
                <a:spcPts val="2000"/>
              </a:spcBef>
              <a:buBlip>
                <a:blip r:embed="rId2">
                  <a:extLst>
                    <a:ext uri="{96DAC541-7B7A-43D3-8B79-37D633B846F1}">
                      <asvg:svgBlip xmlns:asvg="http://schemas.microsoft.com/office/drawing/2016/SVG/main" r:embed="rId3"/>
                    </a:ext>
                  </a:extLst>
                </a:blip>
              </a:buBlip>
            </a:pPr>
            <a:r>
              <a:rPr lang="en-US" dirty="0"/>
              <a:t> The world wasn’t designed for people with disabilities; therefore, it is inherently ableist.</a:t>
            </a:r>
          </a:p>
          <a:p>
            <a:pPr>
              <a:spcBef>
                <a:spcPts val="2000"/>
              </a:spcBef>
              <a:buBlip>
                <a:blip r:embed="rId2">
                  <a:extLst>
                    <a:ext uri="{96DAC541-7B7A-43D3-8B79-37D633B846F1}">
                      <asvg:svgBlip xmlns:asvg="http://schemas.microsoft.com/office/drawing/2016/SVG/main" r:embed="rId3"/>
                    </a:ext>
                  </a:extLst>
                </a:blip>
              </a:buBlip>
            </a:pPr>
            <a:r>
              <a:rPr lang="en-US" dirty="0"/>
              <a:t> Like racism and sexism, ableism classifies entire groups of people as “less than.”</a:t>
            </a:r>
          </a:p>
          <a:p>
            <a:pPr>
              <a:spcBef>
                <a:spcPts val="2000"/>
              </a:spcBef>
              <a:buBlip>
                <a:blip r:embed="rId2">
                  <a:extLst>
                    <a:ext uri="{96DAC541-7B7A-43D3-8B79-37D633B846F1}">
                      <asvg:svgBlip xmlns:asvg="http://schemas.microsoft.com/office/drawing/2016/SVG/main" r:embed="rId3"/>
                    </a:ext>
                  </a:extLst>
                </a:blip>
              </a:buBlip>
            </a:pPr>
            <a:r>
              <a:rPr lang="en-US" dirty="0"/>
              <a:t> Ableism includes harmful stereotypes, misconceptions, and generalizations about people with disabilities.</a:t>
            </a:r>
          </a:p>
        </p:txBody>
      </p:sp>
      <p:sp>
        <p:nvSpPr>
          <p:cNvPr id="4" name="TextBox 3">
            <a:extLst>
              <a:ext uri="{FF2B5EF4-FFF2-40B4-BE49-F238E27FC236}">
                <a16:creationId xmlns:a16="http://schemas.microsoft.com/office/drawing/2014/main" id="{255BA321-257A-8BFB-D763-DFB4CB7DAC70}"/>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139065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15A9D"/>
                </a:solidFill>
              </a:rPr>
              <a:t>Ableism</a:t>
            </a:r>
          </a:p>
        </p:txBody>
      </p:sp>
      <p:sp>
        <p:nvSpPr>
          <p:cNvPr id="3" name="Content Placeholder 2"/>
          <p:cNvSpPr>
            <a:spLocks noGrp="1"/>
          </p:cNvSpPr>
          <p:nvPr>
            <p:ph idx="1"/>
          </p:nvPr>
        </p:nvSpPr>
        <p:spPr>
          <a:xfrm>
            <a:off x="628650" y="1825625"/>
            <a:ext cx="7886700" cy="3992245"/>
          </a:xfrm>
        </p:spPr>
        <p:txBody>
          <a:bodyPr>
            <a:normAutofit fontScale="92500" lnSpcReduction="20000"/>
          </a:bodyPr>
          <a:lstStyle/>
          <a:p>
            <a:pPr>
              <a:spcBef>
                <a:spcPts val="2000"/>
              </a:spcBef>
              <a:buBlip>
                <a:blip r:embed="rId2">
                  <a:extLst>
                    <a:ext uri="{96DAC541-7B7A-43D3-8B79-37D633B846F1}">
                      <asvg:svgBlip xmlns:asvg="http://schemas.microsoft.com/office/drawing/2016/SVG/main" r:embed="rId3"/>
                    </a:ext>
                  </a:extLst>
                </a:blip>
              </a:buBlip>
            </a:pPr>
            <a:r>
              <a:rPr lang="en-US" dirty="0"/>
              <a:t> It is not easy to define ableism to make it a good fit      for describing everyone’s experience with living with a disability.</a:t>
            </a:r>
          </a:p>
          <a:p>
            <a:pPr>
              <a:spcBef>
                <a:spcPts val="2000"/>
              </a:spcBef>
              <a:buBlip>
                <a:blip r:embed="rId2">
                  <a:extLst>
                    <a:ext uri="{96DAC541-7B7A-43D3-8B79-37D633B846F1}">
                      <asvg:svgBlip xmlns:asvg="http://schemas.microsoft.com/office/drawing/2016/SVG/main" r:embed="rId3"/>
                    </a:ext>
                  </a:extLst>
                </a:blip>
              </a:buBlip>
            </a:pPr>
            <a:r>
              <a:rPr lang="en-US" dirty="0"/>
              <a:t> People experiencing disability are as unique as everyone observing this presentation.</a:t>
            </a:r>
          </a:p>
          <a:p>
            <a:pPr>
              <a:spcBef>
                <a:spcPts val="2000"/>
              </a:spcBef>
              <a:buBlip>
                <a:blip r:embed="rId2">
                  <a:extLst>
                    <a:ext uri="{96DAC541-7B7A-43D3-8B79-37D633B846F1}">
                      <asvg:svgBlip xmlns:asvg="http://schemas.microsoft.com/office/drawing/2016/SVG/main" r:embed="rId3"/>
                    </a:ext>
                  </a:extLst>
                </a:blip>
              </a:buBlip>
            </a:pPr>
            <a:r>
              <a:rPr lang="en-US" dirty="0"/>
              <a:t> What may </a:t>
            </a:r>
            <a:r>
              <a:rPr lang="en-US" i="1" dirty="0"/>
              <a:t>not be </a:t>
            </a:r>
            <a:r>
              <a:rPr lang="en-US" dirty="0"/>
              <a:t>offensive to one person </a:t>
            </a:r>
            <a:r>
              <a:rPr lang="en-US" i="1" dirty="0"/>
              <a:t>could be </a:t>
            </a:r>
            <a:r>
              <a:rPr lang="en-US" dirty="0"/>
              <a:t>offensive or upsetting to someone else.</a:t>
            </a:r>
          </a:p>
          <a:p>
            <a:pPr>
              <a:spcBef>
                <a:spcPts val="2000"/>
              </a:spcBef>
              <a:buBlip>
                <a:blip r:embed="rId2">
                  <a:extLst>
                    <a:ext uri="{96DAC541-7B7A-43D3-8B79-37D633B846F1}">
                      <asvg:svgBlip xmlns:asvg="http://schemas.microsoft.com/office/drawing/2016/SVG/main" r:embed="rId3"/>
                    </a:ext>
                  </a:extLst>
                </a:blip>
              </a:buBlip>
            </a:pPr>
            <a:r>
              <a:rPr lang="en-US" dirty="0"/>
              <a:t> Ableism exists both personally and systemically. Personal ableism tends to evolves more quickly than systemic change.</a:t>
            </a:r>
          </a:p>
        </p:txBody>
      </p:sp>
      <p:sp>
        <p:nvSpPr>
          <p:cNvPr id="4" name="TextBox 3">
            <a:extLst>
              <a:ext uri="{FF2B5EF4-FFF2-40B4-BE49-F238E27FC236}">
                <a16:creationId xmlns:a16="http://schemas.microsoft.com/office/drawing/2014/main" id="{BFCE9A61-61A3-FD78-422F-81884561B7B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60648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on a stage&#10;&#10;Description automatically generated">
            <a:extLst>
              <a:ext uri="{FF2B5EF4-FFF2-40B4-BE49-F238E27FC236}">
                <a16:creationId xmlns:a16="http://schemas.microsoft.com/office/drawing/2014/main" id="{80D226F0-961C-B0C2-29D4-B7497617B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5126"/>
            <a:ext cx="9143999" cy="6858000"/>
          </a:xfrm>
          <a:prstGeom prst="rect">
            <a:avLst/>
          </a:prstGeom>
        </p:spPr>
      </p:pic>
      <p:sp>
        <p:nvSpPr>
          <p:cNvPr id="2" name="Title 1"/>
          <p:cNvSpPr>
            <a:spLocks noGrp="1"/>
          </p:cNvSpPr>
          <p:nvPr>
            <p:ph type="title"/>
          </p:nvPr>
        </p:nvSpPr>
        <p:spPr/>
        <p:txBody>
          <a:bodyPr/>
          <a:lstStyle/>
          <a:p>
            <a:r>
              <a:rPr lang="en-US" b="1" dirty="0">
                <a:solidFill>
                  <a:srgbClr val="015A9D"/>
                </a:solidFill>
              </a:rPr>
              <a:t>Ableism</a:t>
            </a:r>
          </a:p>
        </p:txBody>
      </p:sp>
      <p:sp>
        <p:nvSpPr>
          <p:cNvPr id="3" name="Content Placeholder 2"/>
          <p:cNvSpPr>
            <a:spLocks noGrp="1"/>
          </p:cNvSpPr>
          <p:nvPr>
            <p:ph idx="1"/>
          </p:nvPr>
        </p:nvSpPr>
        <p:spPr>
          <a:xfrm>
            <a:off x="560070" y="1954934"/>
            <a:ext cx="8023860" cy="3992245"/>
          </a:xfrm>
        </p:spPr>
        <p:txBody>
          <a:bodyPr>
            <a:normAutofit/>
          </a:bodyPr>
          <a:lstStyle/>
          <a:p>
            <a:pPr marL="0" indent="0" algn="ctr">
              <a:buNone/>
            </a:pPr>
            <a:r>
              <a:rPr lang="en-US" sz="2600" dirty="0">
                <a:solidFill>
                  <a:srgbClr val="333333"/>
                </a:solidFill>
                <a:effectLst/>
                <a:ea typeface="Calibri" panose="020F0502020204030204" pitchFamily="34" charset="0"/>
              </a:rPr>
              <a:t>Ableism can take the form of ideas and assumptions, stereotypes, attitudes and practices, physical barriers in the environment, or larger scale oppression. It is oftentimes unintentional, and most people are completely unaware of the impact of their words or actions.</a:t>
            </a:r>
            <a:endParaRPr lang="en-US" sz="2600" dirty="0">
              <a:effectLst/>
              <a:ea typeface="Calibri" panose="020F0502020204030204" pitchFamily="34" charset="0"/>
            </a:endParaRPr>
          </a:p>
        </p:txBody>
      </p:sp>
      <p:sp>
        <p:nvSpPr>
          <p:cNvPr id="4" name="TextBox 3">
            <a:extLst>
              <a:ext uri="{FF2B5EF4-FFF2-40B4-BE49-F238E27FC236}">
                <a16:creationId xmlns:a16="http://schemas.microsoft.com/office/drawing/2014/main" id="{BFCE9A61-61A3-FD78-422F-81884561B7B6}"/>
              </a:ext>
            </a:extLst>
          </p:cNvPr>
          <p:cNvSpPr txBox="1"/>
          <p:nvPr/>
        </p:nvSpPr>
        <p:spPr>
          <a:xfrm>
            <a:off x="628650" y="1070841"/>
            <a:ext cx="7931150" cy="584775"/>
          </a:xfrm>
          <a:prstGeom prst="rect">
            <a:avLst/>
          </a:prstGeom>
          <a:noFill/>
        </p:spPr>
        <p:txBody>
          <a:bodyPr wrap="square" rtlCol="0">
            <a:spAutoFit/>
          </a:bodyPr>
          <a:lstStyle/>
          <a:p>
            <a:r>
              <a:rPr lang="en-US" sz="3200" dirty="0">
                <a:solidFill>
                  <a:srgbClr val="719DD7"/>
                </a:solidFill>
              </a:rPr>
              <a:t>______________________________________</a:t>
            </a:r>
            <a:endParaRPr lang="en-US" sz="2000" dirty="0">
              <a:solidFill>
                <a:srgbClr val="719DD7"/>
              </a:solidFill>
            </a:endParaRPr>
          </a:p>
        </p:txBody>
      </p:sp>
    </p:spTree>
    <p:extLst>
      <p:ext uri="{BB962C8B-B14F-4D97-AF65-F5344CB8AC3E}">
        <p14:creationId xmlns:p14="http://schemas.microsoft.com/office/powerpoint/2010/main" val="3052908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1861</TotalTime>
  <Words>1351</Words>
  <Application>Microsoft Office PowerPoint</Application>
  <PresentationFormat>On-screen Show (4:3)</PresentationFormat>
  <Paragraphs>114</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Communication is Everything</vt:lpstr>
      <vt:lpstr>Sheila Styron, ACTCP Disability Rights Advocate</vt:lpstr>
      <vt:lpstr>Learning Objectives</vt:lpstr>
      <vt:lpstr>PowerPoint Presentation</vt:lpstr>
      <vt:lpstr>Disability</vt:lpstr>
      <vt:lpstr>Ableism</vt:lpstr>
      <vt:lpstr>Ableism</vt:lpstr>
      <vt:lpstr>Ableism</vt:lpstr>
      <vt:lpstr>Ableism</vt:lpstr>
      <vt:lpstr>Personal Ableism</vt:lpstr>
      <vt:lpstr>Personal Ableism</vt:lpstr>
      <vt:lpstr>Personal Ableism</vt:lpstr>
      <vt:lpstr>Personal Ableism</vt:lpstr>
      <vt:lpstr>Micro-Aggressions</vt:lpstr>
      <vt:lpstr>Micro-Aggressions</vt:lpstr>
      <vt:lpstr>Systemic Ableism</vt:lpstr>
      <vt:lpstr>Systemic Ableism</vt:lpstr>
      <vt:lpstr>Systemic Ableism</vt:lpstr>
      <vt:lpstr>Takeaways: DON’Ts</vt:lpstr>
      <vt:lpstr>Takeaways: DOs</vt:lpstr>
      <vt:lpstr>Takeaways</vt:lpstr>
      <vt:lpstr>Thank you!</vt:lpstr>
      <vt:lpstr>References /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Corkins</dc:creator>
  <cp:lastModifiedBy>Seadon Rolston</cp:lastModifiedBy>
  <cp:revision>14</cp:revision>
  <dcterms:created xsi:type="dcterms:W3CDTF">2019-01-22T17:03:04Z</dcterms:created>
  <dcterms:modified xsi:type="dcterms:W3CDTF">2022-08-03T21:35:49Z</dcterms:modified>
</cp:coreProperties>
</file>